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media/image9.jpg" ContentType="image/jpeg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media/image21.jpg" ContentType="image/jpeg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9" r:id="rId4"/>
    <p:sldId id="260" r:id="rId5"/>
    <p:sldId id="262" r:id="rId6"/>
    <p:sldId id="276" r:id="rId7"/>
    <p:sldId id="265" r:id="rId8"/>
    <p:sldId id="266" r:id="rId9"/>
    <p:sldId id="267" r:id="rId10"/>
    <p:sldId id="269" r:id="rId11"/>
    <p:sldId id="270" r:id="rId12"/>
    <p:sldId id="272" r:id="rId13"/>
    <p:sldId id="273" r:id="rId14"/>
    <p:sldId id="277" r:id="rId15"/>
  </p:sldIdLst>
  <p:sldSz cx="12192000" cy="6858000"/>
  <p:notesSz cx="6858000" cy="12192000"/>
  <p:embeddedFontLst>
    <p:embeddedFont>
      <p:font typeface="MiSans" panose="020B0604020202020204" charset="-122"/>
      <p:regular r:id="rId17"/>
    </p:embeddedFont>
    <p:embeddedFont>
      <p:font typeface="Noto Sans SC" panose="020B0604020202020204" charset="-128"/>
      <p:regular r:id="rId18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558" autoAdjust="0"/>
    <p:restoredTop sz="94640" autoAdjust="0"/>
  </p:normalViewPr>
  <p:slideViewPr>
    <p:cSldViewPr snapToGrid="0" snapToObjects="1">
      <p:cViewPr varScale="1">
        <p:scale>
          <a:sx n="91" d="100"/>
          <a:sy n="91" d="100"/>
        </p:scale>
        <p:origin x="216" y="5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35199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712A1F-6C08-1778-A20E-C77D91402D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8863F4C-A026-7634-31B6-70477FBFFB5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0D83503-D367-B224-BC36-51F4F98EBE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EF82C7-2C3C-2786-BDB8-B3A7980075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0076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372923-2CEF-900C-DD0C-0DDD843FFF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CED61EE-A8D7-FA19-45FB-FCC2C04F27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D23C633-E83A-8975-2DBA-EB93F6EA10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580EC0-6192-ECDD-769A-5E909379383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9177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jpe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7.jpg"/><Relationship Id="rId7" Type="http://schemas.openxmlformats.org/officeDocument/2006/relationships/image" Target="../media/image13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microsoft.com/office/2007/relationships/hdphoto" Target="../media/hdphoto1.wdp"/><Relationship Id="rId10" Type="http://schemas.openxmlformats.org/officeDocument/2006/relationships/image" Target="../media/image8.png"/><Relationship Id="rId4" Type="http://schemas.openxmlformats.org/officeDocument/2006/relationships/image" Target="../media/image11.png"/><Relationship Id="rId9" Type="http://schemas.openxmlformats.org/officeDocument/2006/relationships/image" Target="../media/image15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7" Type="http://schemas.openxmlformats.org/officeDocument/2006/relationships/image" Target="../media/image19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19:59:40-d2nf6b18bjvh7rlj013g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0" y="0"/>
            <a:ext cx="10287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-72391" y="-84456"/>
            <a:ext cx="13742035" cy="7143115"/>
          </a:xfrm>
          <a:prstGeom prst="rect">
            <a:avLst/>
          </a:prstGeom>
          <a:gradFill flip="none" rotWithShape="1">
            <a:gsLst>
              <a:gs pos="0">
                <a:srgbClr val="EAEEF4"/>
              </a:gs>
              <a:gs pos="14000">
                <a:srgbClr val="EFF3F7"/>
              </a:gs>
              <a:gs pos="68000">
                <a:srgbClr val="F3F7FA">
                  <a:alpha val="0"/>
                </a:srgbClr>
              </a:gs>
              <a:gs pos="100000">
                <a:srgbClr val="F3F7FA">
                  <a:alpha val="0"/>
                </a:srgbClr>
              </a:gs>
            </a:gsLst>
            <a:lin ang="0" scaled="1"/>
          </a:gradFill>
          <a:ln/>
        </p:spPr>
        <p:txBody>
          <a:bodyPr/>
          <a:lstStyle/>
          <a:p>
            <a:endParaRPr lang="ru-RU"/>
          </a:p>
        </p:txBody>
      </p:sp>
      <p:sp>
        <p:nvSpPr>
          <p:cNvPr id="4" name="Text 1"/>
          <p:cNvSpPr/>
          <p:nvPr/>
        </p:nvSpPr>
        <p:spPr>
          <a:xfrm>
            <a:off x="-72390" y="-84455"/>
            <a:ext cx="13742035" cy="71431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626745" y="6151880"/>
            <a:ext cx="4345305" cy="3314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 marL="0" indent="0" algn="l">
              <a:lnSpc>
                <a:spcPct val="90000"/>
              </a:lnSpc>
              <a:buNone/>
            </a:pP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7211695" y="6116955"/>
            <a:ext cx="4448810" cy="36639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r">
              <a:lnSpc>
                <a:spcPct val="90000"/>
              </a:lnSpc>
              <a:buNone/>
            </a:pP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11450859" y="428881"/>
            <a:ext cx="209306" cy="42231"/>
          </a:xfrm>
          <a:prstGeom prst="rect">
            <a:avLst/>
          </a:prstGeom>
          <a:solidFill>
            <a:srgbClr val="000000"/>
          </a:solidFill>
          <a:ln w="19050">
            <a:solidFill>
              <a:srgbClr val="000000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9" name="Text 6"/>
          <p:cNvSpPr/>
          <p:nvPr/>
        </p:nvSpPr>
        <p:spPr>
          <a:xfrm>
            <a:off x="11450859" y="428881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11450859" y="525855"/>
            <a:ext cx="209306" cy="42231"/>
          </a:xfrm>
          <a:prstGeom prst="rect">
            <a:avLst/>
          </a:prstGeom>
          <a:solidFill>
            <a:srgbClr val="000000"/>
          </a:solidFill>
          <a:ln w="19050">
            <a:solidFill>
              <a:srgbClr val="000000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11" name="Text 8"/>
          <p:cNvSpPr/>
          <p:nvPr/>
        </p:nvSpPr>
        <p:spPr>
          <a:xfrm>
            <a:off x="11450859" y="525855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11450859" y="622829"/>
            <a:ext cx="209306" cy="42231"/>
          </a:xfrm>
          <a:prstGeom prst="rect">
            <a:avLst/>
          </a:prstGeom>
          <a:solidFill>
            <a:srgbClr val="000000"/>
          </a:solidFill>
          <a:ln w="19050">
            <a:solidFill>
              <a:srgbClr val="000000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13" name="Text 10"/>
          <p:cNvSpPr/>
          <p:nvPr/>
        </p:nvSpPr>
        <p:spPr>
          <a:xfrm>
            <a:off x="11450859" y="622829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4" name="Shape 11"/>
          <p:cNvSpPr/>
          <p:nvPr/>
        </p:nvSpPr>
        <p:spPr>
          <a:xfrm>
            <a:off x="5099607" y="6293196"/>
            <a:ext cx="2063750" cy="0"/>
          </a:xfrm>
          <a:prstGeom prst="straightConnector1">
            <a:avLst/>
          </a:prstGeom>
          <a:noFill/>
          <a:ln w="9525">
            <a:solidFill>
              <a:srgbClr val="000000">
                <a:alpha val="21961"/>
              </a:srgbClr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ru-RU"/>
          </a:p>
        </p:txBody>
      </p:sp>
      <p:pic>
        <p:nvPicPr>
          <p:cNvPr id="15" name="Image 1" descr="https://kimi-img.moonshot.cn/pub/slides/slides_tmpl/image/25-08-27-19:59:30-d2nf68h8bjvh7rlj00p0.png"/>
          <p:cNvPicPr>
            <a:picLocks noChangeAspect="1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 rot="16200000">
            <a:off x="1080135" y="44450"/>
            <a:ext cx="262890" cy="1170305"/>
          </a:xfrm>
          <a:prstGeom prst="rect">
            <a:avLst/>
          </a:prstGeom>
        </p:spPr>
      </p:pic>
      <p:sp>
        <p:nvSpPr>
          <p:cNvPr id="16" name="Text 12"/>
          <p:cNvSpPr/>
          <p:nvPr/>
        </p:nvSpPr>
        <p:spPr>
          <a:xfrm>
            <a:off x="626427" y="1379953"/>
            <a:ext cx="7075805" cy="212365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ru-RU" sz="4400" b="1" kern="100" dirty="0">
                <a:solidFill>
                  <a:srgbClr val="1A1A1A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Оптимизация лектория в коворкинге общежития №3 "Башня</a:t>
            </a:r>
            <a:r>
              <a:rPr lang="en-US" sz="4400" b="1" kern="100" dirty="0">
                <a:solidFill>
                  <a:srgbClr val="1A1A1A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" </a:t>
            </a:r>
            <a:r>
              <a:rPr lang="ru-RU" sz="4400" b="1" kern="100" dirty="0">
                <a:solidFill>
                  <a:srgbClr val="1A1A1A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в МАИ.</a:t>
            </a:r>
            <a:endParaRPr lang="en-US" sz="16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4A8C9B9-7E8D-B665-C1AA-71691DC83B5F}"/>
              </a:ext>
            </a:extLst>
          </p:cNvPr>
          <p:cNvSpPr txBox="1"/>
          <p:nvPr/>
        </p:nvSpPr>
        <p:spPr>
          <a:xfrm>
            <a:off x="626745" y="4622464"/>
            <a:ext cx="24257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/>
              <a:t>Работу выполнили:</a:t>
            </a:r>
          </a:p>
          <a:p>
            <a:r>
              <a:rPr lang="ru-RU" sz="1400" dirty="0"/>
              <a:t>Гурьев Т. А.</a:t>
            </a:r>
          </a:p>
          <a:p>
            <a:r>
              <a:rPr lang="ru-RU" sz="1400" dirty="0"/>
              <a:t>Алимов Р. Р.</a:t>
            </a:r>
          </a:p>
          <a:p>
            <a:r>
              <a:rPr lang="ru-RU" sz="1400" dirty="0"/>
              <a:t>Васильев М. В.</a:t>
            </a:r>
          </a:p>
        </p:txBody>
      </p:sp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19:59:49-d2nf6d98bjvh7rlj01e0.jpg"/>
          <p:cNvPicPr>
            <a:picLocks noChangeAspect="1"/>
          </p:cNvPicPr>
          <p:nvPr/>
        </p:nvPicPr>
        <p:blipFill>
          <a:blip r:embed="rId3"/>
          <a:srcRect r="426"/>
          <a:stretch/>
        </p:blipFill>
        <p:spPr>
          <a:xfrm>
            <a:off x="0" y="0"/>
            <a:ext cx="12204700" cy="688467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0" y="1701800"/>
            <a:ext cx="121920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90000"/>
              </a:lnSpc>
              <a:buNone/>
            </a:pPr>
            <a:r>
              <a:rPr lang="en-US" sz="3600" dirty="0">
                <a:solidFill>
                  <a:srgbClr val="5C7CB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Этапы разработки и тестирования</a:t>
            </a:r>
            <a:endParaRPr lang="en-US" sz="1600" dirty="0"/>
          </a:p>
        </p:txBody>
      </p:sp>
      <p:sp>
        <p:nvSpPr>
          <p:cNvPr id="4" name="Shape 1"/>
          <p:cNvSpPr/>
          <p:nvPr/>
        </p:nvSpPr>
        <p:spPr>
          <a:xfrm>
            <a:off x="254000" y="3302000"/>
            <a:ext cx="11684000" cy="50800"/>
          </a:xfrm>
          <a:custGeom>
            <a:avLst/>
            <a:gdLst/>
            <a:ahLst/>
            <a:cxnLst/>
            <a:rect l="l" t="t" r="r" b="b"/>
            <a:pathLst>
              <a:path w="11684000" h="50800">
                <a:moveTo>
                  <a:pt x="0" y="0"/>
                </a:moveTo>
                <a:lnTo>
                  <a:pt x="11684000" y="0"/>
                </a:lnTo>
                <a:lnTo>
                  <a:pt x="116840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solidFill>
            <a:srgbClr val="8FA7D0">
              <a:alpha val="50196"/>
            </a:srgbClr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5" name="Shape 2"/>
          <p:cNvSpPr/>
          <p:nvPr/>
        </p:nvSpPr>
        <p:spPr>
          <a:xfrm>
            <a:off x="1714500" y="2819400"/>
            <a:ext cx="508000" cy="508000"/>
          </a:xfrm>
          <a:custGeom>
            <a:avLst/>
            <a:gdLst/>
            <a:ahLst/>
            <a:cxnLst/>
            <a:rect l="l" t="t" r="r" b="b"/>
            <a:pathLst>
              <a:path w="508000" h="508000">
                <a:moveTo>
                  <a:pt x="254000" y="0"/>
                </a:moveTo>
                <a:lnTo>
                  <a:pt x="254000" y="0"/>
                </a:lnTo>
                <a:cubicBezTo>
                  <a:pt x="394186" y="0"/>
                  <a:pt x="508000" y="113814"/>
                  <a:pt x="508000" y="254000"/>
                </a:cubicBezTo>
                <a:lnTo>
                  <a:pt x="508000" y="254000"/>
                </a:lnTo>
                <a:cubicBezTo>
                  <a:pt x="508000" y="394186"/>
                  <a:pt x="394186" y="508000"/>
                  <a:pt x="254000" y="508000"/>
                </a:cubicBezTo>
                <a:lnTo>
                  <a:pt x="254000" y="508000"/>
                </a:lnTo>
                <a:cubicBezTo>
                  <a:pt x="113814" y="508000"/>
                  <a:pt x="0" y="394186"/>
                  <a:pt x="0" y="254000"/>
                </a:cubicBezTo>
                <a:lnTo>
                  <a:pt x="0" y="254000"/>
                </a:lnTo>
                <a:cubicBezTo>
                  <a:pt x="0" y="113814"/>
                  <a:pt x="113814" y="0"/>
                  <a:pt x="254000" y="0"/>
                </a:cubicBezTo>
                <a:close/>
              </a:path>
            </a:pathLst>
          </a:custGeom>
          <a:solidFill>
            <a:srgbClr val="5C7CB3"/>
          </a:solidFill>
          <a:ln w="5080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6" name="Text 3"/>
          <p:cNvSpPr/>
          <p:nvPr/>
        </p:nvSpPr>
        <p:spPr>
          <a:xfrm>
            <a:off x="1460500" y="2819400"/>
            <a:ext cx="10160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1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878384" y="3530600"/>
            <a:ext cx="2286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30000"/>
              </a:lnSpc>
              <a:buNone/>
            </a:pPr>
            <a:r>
              <a:rPr lang="en-US" sz="1600" dirty="0">
                <a:solidFill>
                  <a:srgbClr val="3737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Регистрация и БД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4432300" y="2819400"/>
            <a:ext cx="508000" cy="508000"/>
          </a:xfrm>
          <a:custGeom>
            <a:avLst/>
            <a:gdLst/>
            <a:ahLst/>
            <a:cxnLst/>
            <a:rect l="l" t="t" r="r" b="b"/>
            <a:pathLst>
              <a:path w="508000" h="508000">
                <a:moveTo>
                  <a:pt x="254000" y="0"/>
                </a:moveTo>
                <a:lnTo>
                  <a:pt x="254000" y="0"/>
                </a:lnTo>
                <a:cubicBezTo>
                  <a:pt x="394186" y="0"/>
                  <a:pt x="508000" y="113814"/>
                  <a:pt x="508000" y="254000"/>
                </a:cubicBezTo>
                <a:lnTo>
                  <a:pt x="508000" y="254000"/>
                </a:lnTo>
                <a:cubicBezTo>
                  <a:pt x="508000" y="394186"/>
                  <a:pt x="394186" y="508000"/>
                  <a:pt x="254000" y="508000"/>
                </a:cubicBezTo>
                <a:lnTo>
                  <a:pt x="254000" y="508000"/>
                </a:lnTo>
                <a:cubicBezTo>
                  <a:pt x="113814" y="508000"/>
                  <a:pt x="0" y="394186"/>
                  <a:pt x="0" y="254000"/>
                </a:cubicBezTo>
                <a:lnTo>
                  <a:pt x="0" y="254000"/>
                </a:lnTo>
                <a:cubicBezTo>
                  <a:pt x="0" y="113814"/>
                  <a:pt x="113814" y="0"/>
                  <a:pt x="254000" y="0"/>
                </a:cubicBezTo>
                <a:close/>
              </a:path>
            </a:pathLst>
          </a:custGeom>
          <a:solidFill>
            <a:srgbClr val="5C7CB3"/>
          </a:solidFill>
          <a:ln w="5080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9" name="Text 6"/>
          <p:cNvSpPr/>
          <p:nvPr/>
        </p:nvSpPr>
        <p:spPr>
          <a:xfrm>
            <a:off x="4178300" y="2819400"/>
            <a:ext cx="10160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2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3929261" y="3530600"/>
            <a:ext cx="16129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30000"/>
              </a:lnSpc>
              <a:buNone/>
            </a:pPr>
            <a:r>
              <a:rPr lang="en-US" sz="1600" dirty="0">
                <a:solidFill>
                  <a:srgbClr val="3737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Интерфейс</a:t>
            </a: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7150100" y="2819400"/>
            <a:ext cx="508000" cy="508000"/>
          </a:xfrm>
          <a:custGeom>
            <a:avLst/>
            <a:gdLst/>
            <a:ahLst/>
            <a:cxnLst/>
            <a:rect l="l" t="t" r="r" b="b"/>
            <a:pathLst>
              <a:path w="508000" h="508000">
                <a:moveTo>
                  <a:pt x="254000" y="0"/>
                </a:moveTo>
                <a:lnTo>
                  <a:pt x="254000" y="0"/>
                </a:lnTo>
                <a:cubicBezTo>
                  <a:pt x="394186" y="0"/>
                  <a:pt x="508000" y="113814"/>
                  <a:pt x="508000" y="254000"/>
                </a:cubicBezTo>
                <a:lnTo>
                  <a:pt x="508000" y="254000"/>
                </a:lnTo>
                <a:cubicBezTo>
                  <a:pt x="508000" y="394186"/>
                  <a:pt x="394186" y="508000"/>
                  <a:pt x="254000" y="508000"/>
                </a:cubicBezTo>
                <a:lnTo>
                  <a:pt x="254000" y="508000"/>
                </a:lnTo>
                <a:cubicBezTo>
                  <a:pt x="113814" y="508000"/>
                  <a:pt x="0" y="394186"/>
                  <a:pt x="0" y="254000"/>
                </a:cubicBezTo>
                <a:lnTo>
                  <a:pt x="0" y="254000"/>
                </a:lnTo>
                <a:cubicBezTo>
                  <a:pt x="0" y="113814"/>
                  <a:pt x="113814" y="0"/>
                  <a:pt x="254000" y="0"/>
                </a:cubicBezTo>
                <a:close/>
              </a:path>
            </a:pathLst>
          </a:custGeom>
          <a:solidFill>
            <a:srgbClr val="5C7CB3"/>
          </a:solidFill>
          <a:ln w="5080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12" name="Text 9"/>
          <p:cNvSpPr/>
          <p:nvPr/>
        </p:nvSpPr>
        <p:spPr>
          <a:xfrm>
            <a:off x="6896100" y="2819400"/>
            <a:ext cx="10160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3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6571853" y="3530600"/>
            <a:ext cx="17653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30000"/>
              </a:lnSpc>
              <a:buNone/>
            </a:pPr>
            <a:r>
              <a:rPr lang="en-US" sz="1600" dirty="0">
                <a:solidFill>
                  <a:srgbClr val="3737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Функционал</a:t>
            </a:r>
            <a:endParaRPr lang="en-US" sz="1600" dirty="0"/>
          </a:p>
        </p:txBody>
      </p:sp>
      <p:sp>
        <p:nvSpPr>
          <p:cNvPr id="14" name="Shape 11"/>
          <p:cNvSpPr/>
          <p:nvPr/>
        </p:nvSpPr>
        <p:spPr>
          <a:xfrm>
            <a:off x="9867900" y="2819400"/>
            <a:ext cx="508000" cy="508000"/>
          </a:xfrm>
          <a:custGeom>
            <a:avLst/>
            <a:gdLst/>
            <a:ahLst/>
            <a:cxnLst/>
            <a:rect l="l" t="t" r="r" b="b"/>
            <a:pathLst>
              <a:path w="508000" h="508000">
                <a:moveTo>
                  <a:pt x="254000" y="0"/>
                </a:moveTo>
                <a:lnTo>
                  <a:pt x="254000" y="0"/>
                </a:lnTo>
                <a:cubicBezTo>
                  <a:pt x="394186" y="0"/>
                  <a:pt x="508000" y="113814"/>
                  <a:pt x="508000" y="254000"/>
                </a:cubicBezTo>
                <a:lnTo>
                  <a:pt x="508000" y="254000"/>
                </a:lnTo>
                <a:cubicBezTo>
                  <a:pt x="508000" y="394186"/>
                  <a:pt x="394186" y="508000"/>
                  <a:pt x="254000" y="508000"/>
                </a:cubicBezTo>
                <a:lnTo>
                  <a:pt x="254000" y="508000"/>
                </a:lnTo>
                <a:cubicBezTo>
                  <a:pt x="113814" y="508000"/>
                  <a:pt x="0" y="394186"/>
                  <a:pt x="0" y="254000"/>
                </a:cubicBezTo>
                <a:lnTo>
                  <a:pt x="0" y="254000"/>
                </a:lnTo>
                <a:cubicBezTo>
                  <a:pt x="0" y="113814"/>
                  <a:pt x="113814" y="0"/>
                  <a:pt x="254000" y="0"/>
                </a:cubicBezTo>
                <a:close/>
              </a:path>
            </a:pathLst>
          </a:custGeom>
          <a:solidFill>
            <a:srgbClr val="5C7CB3"/>
          </a:solidFill>
          <a:ln w="5080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15" name="Text 12"/>
          <p:cNvSpPr/>
          <p:nvPr/>
        </p:nvSpPr>
        <p:spPr>
          <a:xfrm>
            <a:off x="9613900" y="2819400"/>
            <a:ext cx="10160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4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9186366" y="3530600"/>
            <a:ext cx="19685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30000"/>
              </a:lnSpc>
              <a:buNone/>
            </a:pPr>
            <a:r>
              <a:rPr lang="en-US" sz="1600" dirty="0">
                <a:solidFill>
                  <a:srgbClr val="3737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Админ-панель</a:t>
            </a:r>
            <a:endParaRPr lang="en-US" sz="1600" dirty="0"/>
          </a:p>
        </p:txBody>
      </p:sp>
      <p:sp>
        <p:nvSpPr>
          <p:cNvPr id="17" name="Text 14"/>
          <p:cNvSpPr/>
          <p:nvPr/>
        </p:nvSpPr>
        <p:spPr>
          <a:xfrm>
            <a:off x="254000" y="4445000"/>
            <a:ext cx="11684000" cy="711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30000"/>
              </a:lnSpc>
              <a:buNone/>
            </a:pPr>
            <a:r>
              <a:rPr lang="en-US" sz="1800" dirty="0">
                <a:solidFill>
                  <a:srgbClr val="3737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Тестирование проводилось в реальных условиях с участием администрации, что позволило устранить конфликты бронирований и улучшить уведомления.</a:t>
            </a:r>
            <a:endParaRPr lang="en-US" sz="1600" dirty="0"/>
          </a:p>
        </p:txBody>
      </p:sp>
      <p:pic>
        <p:nvPicPr>
          <p:cNvPr id="18" name="Image 1" descr="https://kimi-img.moonshot.cn/pub/slides/slides_tmpl/image/25-08-27-19:59:32-d2nf6918bjvh7rlj00q0.png">
            <a:extLst>
              <a:ext uri="{FF2B5EF4-FFF2-40B4-BE49-F238E27FC236}">
                <a16:creationId xmlns:a16="http://schemas.microsoft.com/office/drawing/2014/main" id="{E99561A9-2611-BDE7-BF07-8AA90E7E43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" y="-917575"/>
            <a:ext cx="5182870" cy="183515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8DEC8E7-836D-BF92-55E3-883401FEA0E4}"/>
              </a:ext>
            </a:extLst>
          </p:cNvPr>
          <p:cNvSpPr txBox="1"/>
          <p:nvPr/>
        </p:nvSpPr>
        <p:spPr>
          <a:xfrm>
            <a:off x="471091" y="94457"/>
            <a:ext cx="6100762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3400" dirty="0">
                <a:solidFill>
                  <a:srgbClr val="0D0D0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Внедрение</a:t>
            </a:r>
            <a:r>
              <a:rPr kumimoji="0" lang="en-US" sz="3400" b="0" i="0" u="none" strike="noStrike" kern="1200" cap="none" spc="0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MiSans" pitchFamily="34" charset="0"/>
                <a:ea typeface="MiSans" pitchFamily="34" charset="-122"/>
                <a:cs typeface="MiSans" pitchFamily="34" charset="-120"/>
              </a:rPr>
              <a:t> и</a:t>
            </a:r>
            <a:r>
              <a:rPr kumimoji="0" lang="ru-RU" sz="3400" b="0" i="0" u="none" strike="noStrike" kern="1200" cap="none" spc="0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MiSans" pitchFamily="34" charset="0"/>
                <a:ea typeface="MiSans" pitchFamily="34" charset="-122"/>
                <a:cs typeface="MiSans" pitchFamily="34" charset="-120"/>
              </a:rPr>
              <a:t> тестирование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19:59:49-d2nf6d98bjvh7rlj01e0.jpg"/>
          <p:cNvPicPr>
            <a:picLocks noChangeAspect="1"/>
          </p:cNvPicPr>
          <p:nvPr/>
        </p:nvPicPr>
        <p:blipFill>
          <a:blip r:embed="rId3"/>
          <a:srcRect r="426"/>
          <a:stretch/>
        </p:blipFill>
        <p:spPr>
          <a:xfrm>
            <a:off x="-12700" y="6886"/>
            <a:ext cx="12204700" cy="688467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57924" y="257581"/>
            <a:ext cx="5243786" cy="1016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90000"/>
              </a:lnSpc>
              <a:buNone/>
            </a:pPr>
            <a:r>
              <a:rPr lang="en-US" sz="3600" dirty="0">
                <a:solidFill>
                  <a:srgbClr val="5C7CB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Результаты внедрения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1701362" y="1479233"/>
            <a:ext cx="2971800" cy="1219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80000"/>
              </a:lnSpc>
              <a:buNone/>
            </a:pPr>
            <a:r>
              <a:rPr lang="en-US" sz="9600" dirty="0">
                <a:solidFill>
                  <a:srgbClr val="7097E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85%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658648" y="2768600"/>
            <a:ext cx="5029200" cy="711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2000" dirty="0">
                <a:solidFill>
                  <a:srgbClr val="37373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пользователей отметили значительное улучшение опыта бронирования.</a:t>
            </a:r>
            <a:endParaRPr lang="en-US" sz="1600" dirty="0"/>
          </a:p>
        </p:txBody>
      </p:sp>
      <p:sp>
        <p:nvSpPr>
          <p:cNvPr id="6" name="Shape 3"/>
          <p:cNvSpPr/>
          <p:nvPr/>
        </p:nvSpPr>
        <p:spPr>
          <a:xfrm>
            <a:off x="423916" y="3569552"/>
            <a:ext cx="5435600" cy="914400"/>
          </a:xfrm>
          <a:custGeom>
            <a:avLst/>
            <a:gdLst/>
            <a:ahLst/>
            <a:cxnLst/>
            <a:rect l="l" t="t" r="r" b="b"/>
            <a:pathLst>
              <a:path w="5435600" h="914400">
                <a:moveTo>
                  <a:pt x="101599" y="0"/>
                </a:moveTo>
                <a:lnTo>
                  <a:pt x="5334001" y="0"/>
                </a:lnTo>
                <a:cubicBezTo>
                  <a:pt x="5390113" y="0"/>
                  <a:pt x="5435600" y="45487"/>
                  <a:pt x="5435600" y="101599"/>
                </a:cubicBezTo>
                <a:lnTo>
                  <a:pt x="5435600" y="812801"/>
                </a:lnTo>
                <a:cubicBezTo>
                  <a:pt x="5435600" y="868913"/>
                  <a:pt x="5390113" y="914400"/>
                  <a:pt x="5334001" y="914400"/>
                </a:cubicBezTo>
                <a:lnTo>
                  <a:pt x="101599" y="914400"/>
                </a:lnTo>
                <a:cubicBezTo>
                  <a:pt x="45487" y="914400"/>
                  <a:pt x="0" y="868913"/>
                  <a:pt x="0" y="812801"/>
                </a:cubicBezTo>
                <a:lnTo>
                  <a:pt x="0" y="101599"/>
                </a:lnTo>
                <a:cubicBezTo>
                  <a:pt x="0" y="45525"/>
                  <a:pt x="45525" y="0"/>
                  <a:pt x="101599" y="0"/>
                </a:cubicBezTo>
                <a:close/>
              </a:path>
            </a:pathLst>
          </a:custGeom>
          <a:solidFill>
            <a:srgbClr val="8FA7D0">
              <a:alpha val="10196"/>
            </a:srgbClr>
          </a:solidFill>
          <a:ln/>
        </p:spPr>
        <p:txBody>
          <a:bodyPr/>
          <a:lstStyle/>
          <a:p>
            <a:endParaRPr lang="ru-RU" dirty="0"/>
          </a:p>
        </p:txBody>
      </p:sp>
      <p:sp>
        <p:nvSpPr>
          <p:cNvPr id="7" name="Shape 4"/>
          <p:cNvSpPr/>
          <p:nvPr/>
        </p:nvSpPr>
        <p:spPr>
          <a:xfrm>
            <a:off x="685362" y="3874352"/>
            <a:ext cx="228600" cy="304800"/>
          </a:xfrm>
          <a:custGeom>
            <a:avLst/>
            <a:gdLst/>
            <a:ahLst/>
            <a:cxnLst/>
            <a:rect l="l" t="t" r="r" b="b"/>
            <a:pathLst>
              <a:path w="228600" h="304800">
                <a:moveTo>
                  <a:pt x="148769" y="39767"/>
                </a:moveTo>
                <a:cubicBezTo>
                  <a:pt x="154960" y="31254"/>
                  <a:pt x="153055" y="19348"/>
                  <a:pt x="144542" y="13156"/>
                </a:cubicBezTo>
                <a:cubicBezTo>
                  <a:pt x="136029" y="6965"/>
                  <a:pt x="124123" y="8870"/>
                  <a:pt x="117931" y="17383"/>
                </a:cubicBezTo>
                <a:lnTo>
                  <a:pt x="54828" y="104120"/>
                </a:lnTo>
                <a:lnTo>
                  <a:pt x="32504" y="81796"/>
                </a:lnTo>
                <a:cubicBezTo>
                  <a:pt x="25063" y="74355"/>
                  <a:pt x="12978" y="74355"/>
                  <a:pt x="5536" y="81796"/>
                </a:cubicBezTo>
                <a:cubicBezTo>
                  <a:pt x="-1905" y="89237"/>
                  <a:pt x="-1905" y="101322"/>
                  <a:pt x="5536" y="108764"/>
                </a:cubicBezTo>
                <a:lnTo>
                  <a:pt x="43636" y="146864"/>
                </a:lnTo>
                <a:cubicBezTo>
                  <a:pt x="47565" y="150793"/>
                  <a:pt x="53042" y="152817"/>
                  <a:pt x="58579" y="152400"/>
                </a:cubicBezTo>
                <a:cubicBezTo>
                  <a:pt x="64115" y="151983"/>
                  <a:pt x="69235" y="149126"/>
                  <a:pt x="72509" y="144601"/>
                </a:cubicBezTo>
                <a:lnTo>
                  <a:pt x="148709" y="39826"/>
                </a:lnTo>
                <a:close/>
                <a:moveTo>
                  <a:pt x="224969" y="120729"/>
                </a:moveTo>
                <a:cubicBezTo>
                  <a:pt x="231160" y="112216"/>
                  <a:pt x="229255" y="100310"/>
                  <a:pt x="220742" y="94119"/>
                </a:cubicBezTo>
                <a:cubicBezTo>
                  <a:pt x="212229" y="87928"/>
                  <a:pt x="200323" y="89833"/>
                  <a:pt x="194131" y="98346"/>
                </a:cubicBezTo>
                <a:lnTo>
                  <a:pt x="92928" y="237470"/>
                </a:lnTo>
                <a:lnTo>
                  <a:pt x="51554" y="196096"/>
                </a:lnTo>
                <a:cubicBezTo>
                  <a:pt x="44113" y="188655"/>
                  <a:pt x="32028" y="188655"/>
                  <a:pt x="24586" y="196096"/>
                </a:cubicBezTo>
                <a:cubicBezTo>
                  <a:pt x="17145" y="203537"/>
                  <a:pt x="17145" y="215622"/>
                  <a:pt x="24586" y="223064"/>
                </a:cubicBezTo>
                <a:lnTo>
                  <a:pt x="81736" y="280214"/>
                </a:lnTo>
                <a:cubicBezTo>
                  <a:pt x="85665" y="284143"/>
                  <a:pt x="91142" y="286167"/>
                  <a:pt x="96679" y="285750"/>
                </a:cubicBezTo>
                <a:cubicBezTo>
                  <a:pt x="102215" y="285333"/>
                  <a:pt x="107335" y="282476"/>
                  <a:pt x="110609" y="277951"/>
                </a:cubicBezTo>
                <a:lnTo>
                  <a:pt x="224909" y="120789"/>
                </a:lnTo>
                <a:close/>
              </a:path>
            </a:pathLst>
          </a:custGeom>
          <a:solidFill>
            <a:srgbClr val="5C7CB3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8" name="Text 5"/>
          <p:cNvSpPr/>
          <p:nvPr/>
        </p:nvSpPr>
        <p:spPr>
          <a:xfrm>
            <a:off x="1129862" y="3694069"/>
            <a:ext cx="44704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30000"/>
              </a:lnSpc>
              <a:buNone/>
            </a:pPr>
            <a:r>
              <a:rPr lang="ru-RU" sz="1600" dirty="0">
                <a:solidFill>
                  <a:srgbClr val="3737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Значительное сокращение </a:t>
            </a:r>
            <a:r>
              <a:rPr lang="en-US" sz="1600" dirty="0">
                <a:solidFill>
                  <a:srgbClr val="3737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количества</a:t>
            </a:r>
            <a:r>
              <a:rPr lang="ru-RU" sz="1600" dirty="0">
                <a:solidFill>
                  <a:srgbClr val="3737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ручных</a:t>
            </a:r>
            <a:r>
              <a:rPr lang="en-US" sz="1600" dirty="0">
                <a:solidFill>
                  <a:srgbClr val="3737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ошибок и конфликтов</a:t>
            </a:r>
            <a:r>
              <a:rPr lang="ru-RU" sz="1600" dirty="0">
                <a:solidFill>
                  <a:srgbClr val="3737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в расписании.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462017" y="4653774"/>
            <a:ext cx="5435600" cy="1049667"/>
          </a:xfrm>
          <a:custGeom>
            <a:avLst/>
            <a:gdLst/>
            <a:ahLst/>
            <a:cxnLst/>
            <a:rect l="l" t="t" r="r" b="b"/>
            <a:pathLst>
              <a:path w="5435600" h="711200">
                <a:moveTo>
                  <a:pt x="101602" y="0"/>
                </a:moveTo>
                <a:lnTo>
                  <a:pt x="5333998" y="0"/>
                </a:lnTo>
                <a:cubicBezTo>
                  <a:pt x="5390111" y="0"/>
                  <a:pt x="5435600" y="45489"/>
                  <a:pt x="5435600" y="101602"/>
                </a:cubicBezTo>
                <a:lnTo>
                  <a:pt x="5435600" y="609598"/>
                </a:lnTo>
                <a:cubicBezTo>
                  <a:pt x="5435600" y="665711"/>
                  <a:pt x="5390111" y="711200"/>
                  <a:pt x="5333998" y="711200"/>
                </a:cubicBezTo>
                <a:lnTo>
                  <a:pt x="101602" y="711200"/>
                </a:lnTo>
                <a:cubicBezTo>
                  <a:pt x="45489" y="711200"/>
                  <a:pt x="0" y="665711"/>
                  <a:pt x="0" y="6095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8FA7D0">
              <a:alpha val="10196"/>
            </a:srgbClr>
          </a:solidFill>
          <a:ln/>
        </p:spPr>
        <p:txBody>
          <a:bodyPr/>
          <a:lstStyle/>
          <a:p>
            <a:endParaRPr lang="ru-RU" dirty="0"/>
          </a:p>
        </p:txBody>
      </p:sp>
      <p:sp>
        <p:nvSpPr>
          <p:cNvPr id="10" name="Shape 7"/>
          <p:cNvSpPr/>
          <p:nvPr/>
        </p:nvSpPr>
        <p:spPr>
          <a:xfrm>
            <a:off x="636971" y="5026207"/>
            <a:ext cx="342900" cy="304800"/>
          </a:xfrm>
          <a:custGeom>
            <a:avLst/>
            <a:gdLst/>
            <a:ahLst/>
            <a:cxnLst/>
            <a:rect l="l" t="t" r="r" b="b"/>
            <a:pathLst>
              <a:path w="342900" h="304800">
                <a:moveTo>
                  <a:pt x="171450" y="19050"/>
                </a:moveTo>
                <a:cubicBezTo>
                  <a:pt x="123349" y="19050"/>
                  <a:pt x="84832" y="40957"/>
                  <a:pt x="56793" y="67032"/>
                </a:cubicBezTo>
                <a:cubicBezTo>
                  <a:pt x="28932" y="92928"/>
                  <a:pt x="10299" y="123825"/>
                  <a:pt x="1429" y="145078"/>
                </a:cubicBezTo>
                <a:cubicBezTo>
                  <a:pt x="-536" y="149781"/>
                  <a:pt x="-536" y="155019"/>
                  <a:pt x="1429" y="159722"/>
                </a:cubicBezTo>
                <a:cubicBezTo>
                  <a:pt x="10299" y="180975"/>
                  <a:pt x="28932" y="211931"/>
                  <a:pt x="56793" y="237768"/>
                </a:cubicBezTo>
                <a:cubicBezTo>
                  <a:pt x="84832" y="263783"/>
                  <a:pt x="123349" y="285750"/>
                  <a:pt x="171450" y="285750"/>
                </a:cubicBezTo>
                <a:cubicBezTo>
                  <a:pt x="219551" y="285750"/>
                  <a:pt x="258068" y="263843"/>
                  <a:pt x="286107" y="237768"/>
                </a:cubicBezTo>
                <a:cubicBezTo>
                  <a:pt x="313968" y="211872"/>
                  <a:pt x="332601" y="180975"/>
                  <a:pt x="341471" y="159722"/>
                </a:cubicBezTo>
                <a:cubicBezTo>
                  <a:pt x="343436" y="155019"/>
                  <a:pt x="343436" y="149781"/>
                  <a:pt x="341471" y="145078"/>
                </a:cubicBezTo>
                <a:cubicBezTo>
                  <a:pt x="332601" y="123825"/>
                  <a:pt x="313968" y="92869"/>
                  <a:pt x="286107" y="67032"/>
                </a:cubicBezTo>
                <a:cubicBezTo>
                  <a:pt x="258068" y="41017"/>
                  <a:pt x="219551" y="19050"/>
                  <a:pt x="171450" y="19050"/>
                </a:cubicBezTo>
                <a:close/>
                <a:moveTo>
                  <a:pt x="85725" y="152400"/>
                </a:moveTo>
                <a:cubicBezTo>
                  <a:pt x="85725" y="105087"/>
                  <a:pt x="124137" y="66675"/>
                  <a:pt x="171450" y="66675"/>
                </a:cubicBezTo>
                <a:cubicBezTo>
                  <a:pt x="218763" y="66675"/>
                  <a:pt x="257175" y="105087"/>
                  <a:pt x="257175" y="152400"/>
                </a:cubicBezTo>
                <a:cubicBezTo>
                  <a:pt x="257175" y="199713"/>
                  <a:pt x="218763" y="238125"/>
                  <a:pt x="171450" y="238125"/>
                </a:cubicBezTo>
                <a:cubicBezTo>
                  <a:pt x="124137" y="238125"/>
                  <a:pt x="85725" y="199713"/>
                  <a:pt x="85725" y="152400"/>
                </a:cubicBezTo>
                <a:close/>
                <a:moveTo>
                  <a:pt x="171450" y="114300"/>
                </a:moveTo>
                <a:cubicBezTo>
                  <a:pt x="171450" y="135315"/>
                  <a:pt x="154365" y="152400"/>
                  <a:pt x="133350" y="152400"/>
                </a:cubicBezTo>
                <a:cubicBezTo>
                  <a:pt x="126504" y="152400"/>
                  <a:pt x="120075" y="150614"/>
                  <a:pt x="114479" y="147399"/>
                </a:cubicBezTo>
                <a:cubicBezTo>
                  <a:pt x="113883" y="153888"/>
                  <a:pt x="114419" y="160556"/>
                  <a:pt x="116205" y="167164"/>
                </a:cubicBezTo>
                <a:cubicBezTo>
                  <a:pt x="124361" y="197644"/>
                  <a:pt x="155734" y="215741"/>
                  <a:pt x="186214" y="207585"/>
                </a:cubicBezTo>
                <a:cubicBezTo>
                  <a:pt x="216694" y="199430"/>
                  <a:pt x="234791" y="168057"/>
                  <a:pt x="226635" y="137577"/>
                </a:cubicBezTo>
                <a:cubicBezTo>
                  <a:pt x="219373" y="110371"/>
                  <a:pt x="193596" y="93047"/>
                  <a:pt x="166449" y="95429"/>
                </a:cubicBezTo>
                <a:cubicBezTo>
                  <a:pt x="169605" y="100965"/>
                  <a:pt x="171450" y="107394"/>
                  <a:pt x="171450" y="114300"/>
                </a:cubicBezTo>
                <a:close/>
              </a:path>
            </a:pathLst>
          </a:custGeom>
          <a:solidFill>
            <a:srgbClr val="5C7CB3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11" name="Text 8"/>
          <p:cNvSpPr/>
          <p:nvPr/>
        </p:nvSpPr>
        <p:spPr>
          <a:xfrm>
            <a:off x="1129862" y="4882055"/>
            <a:ext cx="4729654" cy="4991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3737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Повышение прозрачности расписания.</a:t>
            </a:r>
            <a:endParaRPr lang="ru-RU" sz="1600" dirty="0">
              <a:solidFill>
                <a:srgbClr val="373737"/>
              </a:solidFill>
              <a:latin typeface="MiSans" pitchFamily="34" charset="0"/>
              <a:ea typeface="MiSans" pitchFamily="34" charset="-122"/>
              <a:cs typeface="MiSans" pitchFamily="34" charset="-120"/>
            </a:endParaRPr>
          </a:p>
          <a:p>
            <a:pPr marL="0" indent="0">
              <a:lnSpc>
                <a:spcPct val="130000"/>
              </a:lnSpc>
              <a:buNone/>
            </a:pPr>
            <a:r>
              <a:rPr lang="ru-RU" sz="1600" dirty="0">
                <a:solidFill>
                  <a:srgbClr val="3737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Все участники имеют актуальный и единый взгляд на занятость ресурсов коворкинга.</a:t>
            </a: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469462" y="5838419"/>
            <a:ext cx="5435600" cy="711200"/>
          </a:xfrm>
          <a:custGeom>
            <a:avLst/>
            <a:gdLst/>
            <a:ahLst/>
            <a:cxnLst/>
            <a:rect l="l" t="t" r="r" b="b"/>
            <a:pathLst>
              <a:path w="5435600" h="711200">
                <a:moveTo>
                  <a:pt x="101602" y="0"/>
                </a:moveTo>
                <a:lnTo>
                  <a:pt x="5333998" y="0"/>
                </a:lnTo>
                <a:cubicBezTo>
                  <a:pt x="5390111" y="0"/>
                  <a:pt x="5435600" y="45489"/>
                  <a:pt x="5435600" y="101602"/>
                </a:cubicBezTo>
                <a:lnTo>
                  <a:pt x="5435600" y="609598"/>
                </a:lnTo>
                <a:cubicBezTo>
                  <a:pt x="5435600" y="665711"/>
                  <a:pt x="5390111" y="711200"/>
                  <a:pt x="5333998" y="711200"/>
                </a:cubicBezTo>
                <a:lnTo>
                  <a:pt x="101602" y="711200"/>
                </a:lnTo>
                <a:cubicBezTo>
                  <a:pt x="45489" y="711200"/>
                  <a:pt x="0" y="665711"/>
                  <a:pt x="0" y="6095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8FA7D0">
              <a:alpha val="10196"/>
            </a:srgbClr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13" name="Shape 10"/>
          <p:cNvSpPr/>
          <p:nvPr/>
        </p:nvSpPr>
        <p:spPr>
          <a:xfrm>
            <a:off x="653174" y="5998697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47625" y="95250"/>
                </a:moveTo>
                <a:cubicBezTo>
                  <a:pt x="58162" y="95250"/>
                  <a:pt x="66675" y="103763"/>
                  <a:pt x="66675" y="114300"/>
                </a:cubicBezTo>
                <a:lnTo>
                  <a:pt x="66675" y="266700"/>
                </a:lnTo>
                <a:cubicBezTo>
                  <a:pt x="66675" y="277237"/>
                  <a:pt x="58162" y="285750"/>
                  <a:pt x="47625" y="285750"/>
                </a:cubicBezTo>
                <a:lnTo>
                  <a:pt x="19050" y="285750"/>
                </a:lnTo>
                <a:cubicBezTo>
                  <a:pt x="8513" y="285750"/>
                  <a:pt x="0" y="277237"/>
                  <a:pt x="0" y="266700"/>
                </a:cubicBezTo>
                <a:lnTo>
                  <a:pt x="0" y="114300"/>
                </a:lnTo>
                <a:cubicBezTo>
                  <a:pt x="0" y="103763"/>
                  <a:pt x="8513" y="95250"/>
                  <a:pt x="19050" y="95250"/>
                </a:cubicBezTo>
                <a:lnTo>
                  <a:pt x="47625" y="95250"/>
                </a:lnTo>
                <a:close/>
                <a:moveTo>
                  <a:pt x="161092" y="9525"/>
                </a:moveTo>
                <a:cubicBezTo>
                  <a:pt x="177344" y="9525"/>
                  <a:pt x="190500" y="22681"/>
                  <a:pt x="190500" y="38933"/>
                </a:cubicBezTo>
                <a:lnTo>
                  <a:pt x="190500" y="41434"/>
                </a:lnTo>
                <a:cubicBezTo>
                  <a:pt x="190500" y="45482"/>
                  <a:pt x="189726" y="49530"/>
                  <a:pt x="188238" y="53280"/>
                </a:cubicBezTo>
                <a:lnTo>
                  <a:pt x="171450" y="95250"/>
                </a:lnTo>
                <a:lnTo>
                  <a:pt x="266700" y="95250"/>
                </a:lnTo>
                <a:cubicBezTo>
                  <a:pt x="282476" y="95250"/>
                  <a:pt x="295275" y="108049"/>
                  <a:pt x="295275" y="123825"/>
                </a:cubicBezTo>
                <a:cubicBezTo>
                  <a:pt x="295275" y="135553"/>
                  <a:pt x="288191" y="145613"/>
                  <a:pt x="278070" y="150019"/>
                </a:cubicBezTo>
                <a:cubicBezTo>
                  <a:pt x="288191" y="154424"/>
                  <a:pt x="295275" y="164485"/>
                  <a:pt x="295275" y="176212"/>
                </a:cubicBezTo>
                <a:cubicBezTo>
                  <a:pt x="295275" y="190143"/>
                  <a:pt x="285274" y="201751"/>
                  <a:pt x="272058" y="204252"/>
                </a:cubicBezTo>
                <a:cubicBezTo>
                  <a:pt x="274677" y="208598"/>
                  <a:pt x="276225" y="213658"/>
                  <a:pt x="276225" y="219075"/>
                </a:cubicBezTo>
                <a:cubicBezTo>
                  <a:pt x="276225" y="232291"/>
                  <a:pt x="267295" y="243364"/>
                  <a:pt x="255151" y="246638"/>
                </a:cubicBezTo>
                <a:cubicBezTo>
                  <a:pt x="256461" y="249912"/>
                  <a:pt x="257175" y="253484"/>
                  <a:pt x="257175" y="257175"/>
                </a:cubicBezTo>
                <a:cubicBezTo>
                  <a:pt x="257175" y="272951"/>
                  <a:pt x="244376" y="285750"/>
                  <a:pt x="228600" y="285750"/>
                </a:cubicBezTo>
                <a:lnTo>
                  <a:pt x="176272" y="285750"/>
                </a:lnTo>
                <a:cubicBezTo>
                  <a:pt x="154662" y="285750"/>
                  <a:pt x="133648" y="278368"/>
                  <a:pt x="116800" y="264855"/>
                </a:cubicBezTo>
                <a:lnTo>
                  <a:pt x="109537" y="259080"/>
                </a:lnTo>
                <a:cubicBezTo>
                  <a:pt x="100489" y="251877"/>
                  <a:pt x="95250" y="240923"/>
                  <a:pt x="95250" y="229314"/>
                </a:cubicBezTo>
                <a:lnTo>
                  <a:pt x="95250" y="118229"/>
                </a:lnTo>
                <a:cubicBezTo>
                  <a:pt x="95250" y="109359"/>
                  <a:pt x="97334" y="100608"/>
                  <a:pt x="101263" y="92690"/>
                </a:cubicBezTo>
                <a:lnTo>
                  <a:pt x="134719" y="25777"/>
                </a:lnTo>
                <a:cubicBezTo>
                  <a:pt x="139720" y="15835"/>
                  <a:pt x="149900" y="9525"/>
                  <a:pt x="161092" y="9525"/>
                </a:cubicBezTo>
                <a:close/>
              </a:path>
            </a:pathLst>
          </a:custGeom>
          <a:solidFill>
            <a:srgbClr val="5C7CB3"/>
          </a:solidFill>
          <a:ln/>
        </p:spPr>
        <p:txBody>
          <a:bodyPr/>
          <a:lstStyle/>
          <a:p>
            <a:endParaRPr lang="ru-RU" dirty="0"/>
          </a:p>
        </p:txBody>
      </p:sp>
      <p:sp>
        <p:nvSpPr>
          <p:cNvPr id="14" name="Text 11"/>
          <p:cNvSpPr/>
          <p:nvPr/>
        </p:nvSpPr>
        <p:spPr>
          <a:xfrm>
            <a:off x="1129862" y="5992698"/>
            <a:ext cx="4671848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3737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Система</a:t>
            </a:r>
            <a:r>
              <a:rPr lang="ru-RU" sz="1600" dirty="0">
                <a:solidFill>
                  <a:srgbClr val="3737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демонстрирует бесперебойную работу,</a:t>
            </a:r>
            <a:r>
              <a:rPr lang="en-US" sz="1600" dirty="0">
                <a:solidFill>
                  <a:srgbClr val="3737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r>
              <a:rPr lang="ru-RU" sz="1600" dirty="0">
                <a:solidFill>
                  <a:srgbClr val="3737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став</a:t>
            </a:r>
            <a:r>
              <a:rPr lang="en-US" sz="1600" dirty="0">
                <a:solidFill>
                  <a:srgbClr val="3737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стабильной и удобной для всех.</a:t>
            </a:r>
            <a:endParaRPr lang="en-US" sz="1600" dirty="0"/>
          </a:p>
        </p:txBody>
      </p:sp>
      <p:sp>
        <p:nvSpPr>
          <p:cNvPr id="15" name="Shape 2">
            <a:extLst>
              <a:ext uri="{FF2B5EF4-FFF2-40B4-BE49-F238E27FC236}">
                <a16:creationId xmlns:a16="http://schemas.microsoft.com/office/drawing/2014/main" id="{BD511F82-F6EE-52FF-EB1E-EEADC3ECCB63}"/>
              </a:ext>
            </a:extLst>
          </p:cNvPr>
          <p:cNvSpPr/>
          <p:nvPr/>
        </p:nvSpPr>
        <p:spPr>
          <a:xfrm>
            <a:off x="7099738" y="614855"/>
            <a:ext cx="4162096" cy="5486400"/>
          </a:xfrm>
          <a:custGeom>
            <a:avLst/>
            <a:gdLst/>
            <a:ahLst/>
            <a:cxnLst/>
            <a:rect l="l" t="t" r="r" b="b"/>
            <a:pathLst>
              <a:path w="3416300" h="2286000">
                <a:moveTo>
                  <a:pt x="101590" y="0"/>
                </a:moveTo>
                <a:lnTo>
                  <a:pt x="3314710" y="0"/>
                </a:lnTo>
                <a:cubicBezTo>
                  <a:pt x="3370817" y="0"/>
                  <a:pt x="3416300" y="45483"/>
                  <a:pt x="3416300" y="101590"/>
                </a:cubicBezTo>
                <a:lnTo>
                  <a:pt x="3416300" y="2184410"/>
                </a:lnTo>
                <a:cubicBezTo>
                  <a:pt x="3416300" y="2240517"/>
                  <a:pt x="3370817" y="2286000"/>
                  <a:pt x="3314710" y="2286000"/>
                </a:cubicBezTo>
                <a:lnTo>
                  <a:pt x="101590" y="2286000"/>
                </a:lnTo>
                <a:cubicBezTo>
                  <a:pt x="45483" y="2286000"/>
                  <a:pt x="0" y="2240517"/>
                  <a:pt x="0" y="2184410"/>
                </a:cubicBezTo>
                <a:lnTo>
                  <a:pt x="0" y="101590"/>
                </a:lnTo>
                <a:cubicBezTo>
                  <a:pt x="0" y="45521"/>
                  <a:pt x="45521" y="0"/>
                  <a:pt x="101590" y="0"/>
                </a:cubicBezTo>
                <a:close/>
              </a:path>
            </a:pathLst>
          </a:custGeom>
          <a:solidFill>
            <a:srgbClr val="5C7CB3">
              <a:alpha val="10196"/>
            </a:srgbClr>
          </a:solidFill>
          <a:ln/>
        </p:spPr>
        <p:txBody>
          <a:bodyPr/>
          <a:lstStyle/>
          <a:p>
            <a:endParaRPr lang="ru-RU"/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FBACA6D-43DA-4297-E504-908310C7BB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3740" y="853888"/>
            <a:ext cx="3738398" cy="4984531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19:59:49-d2nf6d98bjvh7rlj01e0.jpg"/>
          <p:cNvPicPr>
            <a:picLocks noChangeAspect="1"/>
          </p:cNvPicPr>
          <p:nvPr/>
        </p:nvPicPr>
        <p:blipFill>
          <a:blip r:embed="rId3"/>
          <a:srcRect r="426"/>
          <a:stretch/>
        </p:blipFill>
        <p:spPr>
          <a:xfrm>
            <a:off x="0" y="0"/>
            <a:ext cx="12204700" cy="688467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54000" y="1397000"/>
            <a:ext cx="121920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90000"/>
              </a:lnSpc>
              <a:buNone/>
            </a:pPr>
            <a:r>
              <a:rPr lang="en-US" sz="3600" dirty="0">
                <a:solidFill>
                  <a:srgbClr val="5C7CB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Достижение целей проекта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31750" y="2311400"/>
            <a:ext cx="51816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r">
              <a:lnSpc>
                <a:spcPct val="110000"/>
              </a:lnSpc>
              <a:buNone/>
            </a:pPr>
            <a:r>
              <a:rPr lang="en-US" sz="2400" dirty="0">
                <a:solidFill>
                  <a:srgbClr val="5C7CB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Поставленные задачи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31750" y="2870200"/>
            <a:ext cx="51816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r">
              <a:lnSpc>
                <a:spcPct val="130000"/>
              </a:lnSpc>
              <a:buNone/>
            </a:pPr>
            <a:r>
              <a:rPr lang="en-US" sz="1800" dirty="0">
                <a:solidFill>
                  <a:srgbClr val="3737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Анализ проблем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31750" y="3327400"/>
            <a:ext cx="51816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r">
              <a:lnSpc>
                <a:spcPct val="130000"/>
              </a:lnSpc>
              <a:buNone/>
            </a:pPr>
            <a:r>
              <a:rPr lang="en-US" sz="1800" dirty="0">
                <a:solidFill>
                  <a:srgbClr val="3737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Разработка бота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31750" y="3784600"/>
            <a:ext cx="51816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r">
              <a:lnSpc>
                <a:spcPct val="130000"/>
              </a:lnSpc>
              <a:buNone/>
            </a:pPr>
            <a:r>
              <a:rPr lang="en-US" sz="1800" dirty="0">
                <a:solidFill>
                  <a:srgbClr val="3737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Проектирование интерфейса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31750" y="4241800"/>
            <a:ext cx="51816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r">
              <a:lnSpc>
                <a:spcPct val="130000"/>
              </a:lnSpc>
              <a:buNone/>
            </a:pPr>
            <a:r>
              <a:rPr lang="en-US" sz="1800" dirty="0">
                <a:solidFill>
                  <a:srgbClr val="3737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Тестирование и внедрение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5667375" y="3076575"/>
            <a:ext cx="857250" cy="762000"/>
          </a:xfrm>
          <a:custGeom>
            <a:avLst/>
            <a:gdLst/>
            <a:ahLst/>
            <a:cxnLst/>
            <a:rect l="l" t="t" r="r" b="b"/>
            <a:pathLst>
              <a:path w="857250" h="762000">
                <a:moveTo>
                  <a:pt x="843260" y="414635"/>
                </a:moveTo>
                <a:cubicBezTo>
                  <a:pt x="861864" y="396032"/>
                  <a:pt x="861864" y="365820"/>
                  <a:pt x="843260" y="347216"/>
                </a:cubicBezTo>
                <a:lnTo>
                  <a:pt x="652760" y="156716"/>
                </a:lnTo>
                <a:cubicBezTo>
                  <a:pt x="634157" y="138113"/>
                  <a:pt x="603945" y="138113"/>
                  <a:pt x="585341" y="156716"/>
                </a:cubicBezTo>
                <a:cubicBezTo>
                  <a:pt x="566738" y="175320"/>
                  <a:pt x="566738" y="205532"/>
                  <a:pt x="585341" y="224135"/>
                </a:cubicBezTo>
                <a:lnTo>
                  <a:pt x="694581" y="333375"/>
                </a:lnTo>
                <a:lnTo>
                  <a:pt x="47625" y="333375"/>
                </a:lnTo>
                <a:cubicBezTo>
                  <a:pt x="21282" y="333375"/>
                  <a:pt x="0" y="354657"/>
                  <a:pt x="0" y="381000"/>
                </a:cubicBezTo>
                <a:cubicBezTo>
                  <a:pt x="0" y="407343"/>
                  <a:pt x="21282" y="428625"/>
                  <a:pt x="47625" y="428625"/>
                </a:cubicBezTo>
                <a:lnTo>
                  <a:pt x="694581" y="428625"/>
                </a:lnTo>
                <a:lnTo>
                  <a:pt x="585341" y="537865"/>
                </a:lnTo>
                <a:cubicBezTo>
                  <a:pt x="566737" y="556468"/>
                  <a:pt x="566737" y="586680"/>
                  <a:pt x="585341" y="605284"/>
                </a:cubicBezTo>
                <a:cubicBezTo>
                  <a:pt x="603945" y="623888"/>
                  <a:pt x="634157" y="623888"/>
                  <a:pt x="652760" y="605284"/>
                </a:cubicBezTo>
                <a:lnTo>
                  <a:pt x="843260" y="414784"/>
                </a:lnTo>
                <a:close/>
              </a:path>
            </a:pathLst>
          </a:custGeom>
          <a:solidFill>
            <a:srgbClr val="7097E5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10" name="Text 7"/>
          <p:cNvSpPr/>
          <p:nvPr/>
        </p:nvSpPr>
        <p:spPr>
          <a:xfrm>
            <a:off x="6978650" y="2311400"/>
            <a:ext cx="51816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ct val="110000"/>
              </a:lnSpc>
              <a:buNone/>
            </a:pPr>
            <a:r>
              <a:rPr lang="en-US" sz="2400" dirty="0">
                <a:solidFill>
                  <a:srgbClr val="5C7CB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Достигнутые результаты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6978650" y="2870200"/>
            <a:ext cx="51816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ct val="130000"/>
              </a:lnSpc>
              <a:buNone/>
            </a:pPr>
            <a:r>
              <a:rPr lang="en-US" sz="1800" dirty="0">
                <a:solidFill>
                  <a:srgbClr val="3737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Автоматизация процесса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6978650" y="3327400"/>
            <a:ext cx="51816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ct val="130000"/>
              </a:lnSpc>
              <a:buNone/>
            </a:pPr>
            <a:r>
              <a:rPr lang="en-US" sz="1800" dirty="0">
                <a:solidFill>
                  <a:srgbClr val="3737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Повышение удовлетворённости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6978650" y="3784600"/>
            <a:ext cx="51816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ct val="130000"/>
              </a:lnSpc>
              <a:buNone/>
            </a:pPr>
            <a:r>
              <a:rPr lang="en-US" sz="1800" dirty="0">
                <a:solidFill>
                  <a:srgbClr val="3737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Сокращение временных затрат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6978650" y="4241800"/>
            <a:ext cx="51816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ct val="130000"/>
              </a:lnSpc>
              <a:buNone/>
            </a:pPr>
            <a:r>
              <a:rPr lang="en-US" sz="1800" dirty="0">
                <a:solidFill>
                  <a:srgbClr val="3737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Исключение ошибок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254000" y="5105400"/>
            <a:ext cx="12192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20000"/>
              </a:lnSpc>
              <a:buNone/>
            </a:pPr>
            <a:r>
              <a:rPr lang="en-US" sz="2000" dirty="0">
                <a:solidFill>
                  <a:srgbClr val="5C7CB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Цель проекта достигнута: создан эффективный и удобный инструмент для бронирования.</a:t>
            </a:r>
            <a:endParaRPr lang="en-US" sz="1600" dirty="0"/>
          </a:p>
        </p:txBody>
      </p:sp>
      <p:pic>
        <p:nvPicPr>
          <p:cNvPr id="16" name="Image 1" descr="https://kimi-img.moonshot.cn/pub/slides/slides_tmpl/image/25-08-27-19:59:32-d2nf6918bjvh7rlj00q0.png">
            <a:extLst>
              <a:ext uri="{FF2B5EF4-FFF2-40B4-BE49-F238E27FC236}">
                <a16:creationId xmlns:a16="http://schemas.microsoft.com/office/drawing/2014/main" id="{2F511BD6-638B-80D3-DB61-F0888A75CA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917575"/>
            <a:ext cx="5182870" cy="183515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5A7C6DA-00AB-68BF-FD37-B2BA72776012}"/>
              </a:ext>
            </a:extLst>
          </p:cNvPr>
          <p:cNvSpPr txBox="1"/>
          <p:nvPr/>
        </p:nvSpPr>
        <p:spPr>
          <a:xfrm>
            <a:off x="471488" y="173752"/>
            <a:ext cx="6238874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3400" dirty="0">
                <a:solidFill>
                  <a:srgbClr val="0D0D0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Заключение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19:59:49-d2nf6d98bjvh7rlj01e0.jpg"/>
          <p:cNvPicPr>
            <a:picLocks noChangeAspect="1"/>
          </p:cNvPicPr>
          <p:nvPr/>
        </p:nvPicPr>
        <p:blipFill>
          <a:blip r:embed="rId3"/>
          <a:srcRect r="426"/>
          <a:stretch/>
        </p:blipFill>
        <p:spPr>
          <a:xfrm>
            <a:off x="0" y="0"/>
            <a:ext cx="12204700" cy="688467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0" y="1244600"/>
            <a:ext cx="121920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90000"/>
              </a:lnSpc>
              <a:buNone/>
            </a:pPr>
            <a:r>
              <a:rPr lang="en-US" sz="3600" dirty="0">
                <a:solidFill>
                  <a:srgbClr val="5C7CB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Перспективы развития</a:t>
            </a:r>
            <a:endParaRPr lang="en-US" sz="1600" dirty="0"/>
          </a:p>
        </p:txBody>
      </p:sp>
      <p:sp>
        <p:nvSpPr>
          <p:cNvPr id="4" name="Shape 1"/>
          <p:cNvSpPr/>
          <p:nvPr/>
        </p:nvSpPr>
        <p:spPr>
          <a:xfrm>
            <a:off x="762000" y="3352800"/>
            <a:ext cx="10668000" cy="50800"/>
          </a:xfrm>
          <a:custGeom>
            <a:avLst/>
            <a:gdLst/>
            <a:ahLst/>
            <a:cxnLst/>
            <a:rect l="l" t="t" r="r" b="b"/>
            <a:pathLst>
              <a:path w="10668000" h="50800">
                <a:moveTo>
                  <a:pt x="0" y="0"/>
                </a:moveTo>
                <a:lnTo>
                  <a:pt x="10668000" y="0"/>
                </a:lnTo>
                <a:lnTo>
                  <a:pt x="106680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solidFill>
            <a:srgbClr val="8FA7D0">
              <a:alpha val="50196"/>
            </a:srgbClr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5" name="Shape 2"/>
          <p:cNvSpPr/>
          <p:nvPr/>
        </p:nvSpPr>
        <p:spPr>
          <a:xfrm>
            <a:off x="1055489" y="2768600"/>
            <a:ext cx="812800" cy="812800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lnTo>
                  <a:pt x="406400" y="0"/>
                </a:lnTo>
                <a:cubicBezTo>
                  <a:pt x="630698" y="0"/>
                  <a:pt x="812800" y="182102"/>
                  <a:pt x="812800" y="406400"/>
                </a:cubicBezTo>
                <a:lnTo>
                  <a:pt x="812800" y="406400"/>
                </a:lnTo>
                <a:cubicBezTo>
                  <a:pt x="812800" y="630698"/>
                  <a:pt x="630698" y="812800"/>
                  <a:pt x="406400" y="812800"/>
                </a:cubicBezTo>
                <a:lnTo>
                  <a:pt x="406400" y="812800"/>
                </a:lnTo>
                <a:cubicBezTo>
                  <a:pt x="182102" y="812800"/>
                  <a:pt x="0" y="630698"/>
                  <a:pt x="0" y="406400"/>
                </a:cubicBezTo>
                <a:lnTo>
                  <a:pt x="0" y="406400"/>
                </a:lnTo>
                <a:cubicBezTo>
                  <a:pt x="0" y="182102"/>
                  <a:pt x="182102" y="0"/>
                  <a:pt x="406400" y="0"/>
                </a:cubicBezTo>
                <a:close/>
              </a:path>
            </a:pathLst>
          </a:custGeom>
          <a:solidFill>
            <a:srgbClr val="7097E5"/>
          </a:solidFill>
          <a:ln/>
          <a:effectLst>
            <a:outerShdw blurRad="76200" dist="508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ru-RU"/>
          </a:p>
        </p:txBody>
      </p:sp>
      <p:sp>
        <p:nvSpPr>
          <p:cNvPr id="6" name="Shape 3"/>
          <p:cNvSpPr/>
          <p:nvPr/>
        </p:nvSpPr>
        <p:spPr>
          <a:xfrm>
            <a:off x="1328539" y="3022600"/>
            <a:ext cx="266700" cy="304800"/>
          </a:xfrm>
          <a:custGeom>
            <a:avLst/>
            <a:gdLst/>
            <a:ahLst/>
            <a:cxnLst/>
            <a:rect l="l" t="t" r="r" b="b"/>
            <a:pathLst>
              <a:path w="266700" h="304800">
                <a:moveTo>
                  <a:pt x="133350" y="0"/>
                </a:moveTo>
                <a:cubicBezTo>
                  <a:pt x="122813" y="0"/>
                  <a:pt x="114300" y="8513"/>
                  <a:pt x="114300" y="19050"/>
                </a:cubicBezTo>
                <a:lnTo>
                  <a:pt x="114300" y="20955"/>
                </a:lnTo>
                <a:cubicBezTo>
                  <a:pt x="70842" y="29766"/>
                  <a:pt x="38100" y="68223"/>
                  <a:pt x="38100" y="114300"/>
                </a:cubicBezTo>
                <a:lnTo>
                  <a:pt x="38100" y="127218"/>
                </a:lnTo>
                <a:cubicBezTo>
                  <a:pt x="38100" y="155853"/>
                  <a:pt x="28337" y="183654"/>
                  <a:pt x="10478" y="206038"/>
                </a:cubicBezTo>
                <a:lnTo>
                  <a:pt x="4643" y="213300"/>
                </a:lnTo>
                <a:cubicBezTo>
                  <a:pt x="1607" y="217051"/>
                  <a:pt x="0" y="221694"/>
                  <a:pt x="0" y="226516"/>
                </a:cubicBezTo>
                <a:cubicBezTo>
                  <a:pt x="0" y="238185"/>
                  <a:pt x="9465" y="247650"/>
                  <a:pt x="21134" y="247650"/>
                </a:cubicBezTo>
                <a:lnTo>
                  <a:pt x="245507" y="247650"/>
                </a:lnTo>
                <a:cubicBezTo>
                  <a:pt x="257175" y="247650"/>
                  <a:pt x="266640" y="238185"/>
                  <a:pt x="266640" y="226516"/>
                </a:cubicBezTo>
                <a:cubicBezTo>
                  <a:pt x="266640" y="221694"/>
                  <a:pt x="265033" y="217051"/>
                  <a:pt x="261997" y="213300"/>
                </a:cubicBezTo>
                <a:lnTo>
                  <a:pt x="256163" y="206038"/>
                </a:lnTo>
                <a:cubicBezTo>
                  <a:pt x="238363" y="183654"/>
                  <a:pt x="228600" y="155853"/>
                  <a:pt x="228600" y="127218"/>
                </a:cubicBezTo>
                <a:lnTo>
                  <a:pt x="228600" y="114300"/>
                </a:lnTo>
                <a:cubicBezTo>
                  <a:pt x="228600" y="68223"/>
                  <a:pt x="195858" y="29766"/>
                  <a:pt x="152400" y="20955"/>
                </a:cubicBezTo>
                <a:lnTo>
                  <a:pt x="152400" y="19050"/>
                </a:lnTo>
                <a:cubicBezTo>
                  <a:pt x="152400" y="8513"/>
                  <a:pt x="143887" y="0"/>
                  <a:pt x="133350" y="0"/>
                </a:cubicBezTo>
                <a:close/>
                <a:moveTo>
                  <a:pt x="96441" y="276225"/>
                </a:moveTo>
                <a:cubicBezTo>
                  <a:pt x="100667" y="292656"/>
                  <a:pt x="115610" y="304800"/>
                  <a:pt x="133350" y="304800"/>
                </a:cubicBezTo>
                <a:cubicBezTo>
                  <a:pt x="151090" y="304800"/>
                  <a:pt x="166033" y="292656"/>
                  <a:pt x="170259" y="276225"/>
                </a:cubicBezTo>
                <a:lnTo>
                  <a:pt x="96441" y="276225"/>
                </a:ln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7" name="Text 4"/>
          <p:cNvSpPr/>
          <p:nvPr/>
        </p:nvSpPr>
        <p:spPr>
          <a:xfrm>
            <a:off x="762000" y="3683000"/>
            <a:ext cx="1905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3737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Напоминания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5773539" y="2768600"/>
            <a:ext cx="812800" cy="812800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lnTo>
                  <a:pt x="406400" y="0"/>
                </a:lnTo>
                <a:cubicBezTo>
                  <a:pt x="630698" y="0"/>
                  <a:pt x="812800" y="182102"/>
                  <a:pt x="812800" y="406400"/>
                </a:cubicBezTo>
                <a:lnTo>
                  <a:pt x="812800" y="406400"/>
                </a:lnTo>
                <a:cubicBezTo>
                  <a:pt x="812800" y="630698"/>
                  <a:pt x="630698" y="812800"/>
                  <a:pt x="406400" y="812800"/>
                </a:cubicBezTo>
                <a:lnTo>
                  <a:pt x="406400" y="812800"/>
                </a:lnTo>
                <a:cubicBezTo>
                  <a:pt x="182102" y="812800"/>
                  <a:pt x="0" y="630698"/>
                  <a:pt x="0" y="406400"/>
                </a:cubicBezTo>
                <a:lnTo>
                  <a:pt x="0" y="406400"/>
                </a:lnTo>
                <a:cubicBezTo>
                  <a:pt x="0" y="182102"/>
                  <a:pt x="182102" y="0"/>
                  <a:pt x="406400" y="0"/>
                </a:cubicBezTo>
                <a:close/>
              </a:path>
            </a:pathLst>
          </a:custGeom>
          <a:solidFill>
            <a:srgbClr val="7097E5"/>
          </a:solidFill>
          <a:ln/>
          <a:effectLst>
            <a:outerShdw blurRad="76200" dist="508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ru-RU"/>
          </a:p>
        </p:txBody>
      </p:sp>
      <p:sp>
        <p:nvSpPr>
          <p:cNvPr id="9" name="Shape 6"/>
          <p:cNvSpPr/>
          <p:nvPr/>
        </p:nvSpPr>
        <p:spPr>
          <a:xfrm>
            <a:off x="6046589" y="3022600"/>
            <a:ext cx="266700" cy="304800"/>
          </a:xfrm>
          <a:custGeom>
            <a:avLst/>
            <a:gdLst/>
            <a:ahLst/>
            <a:cxnLst/>
            <a:rect l="l" t="t" r="r" b="b"/>
            <a:pathLst>
              <a:path w="266700" h="304800">
                <a:moveTo>
                  <a:pt x="76200" y="0"/>
                </a:moveTo>
                <a:cubicBezTo>
                  <a:pt x="86737" y="0"/>
                  <a:pt x="95250" y="8513"/>
                  <a:pt x="95250" y="19050"/>
                </a:cubicBezTo>
                <a:lnTo>
                  <a:pt x="95250" y="38100"/>
                </a:lnTo>
                <a:lnTo>
                  <a:pt x="171450" y="38100"/>
                </a:lnTo>
                <a:lnTo>
                  <a:pt x="171450" y="19050"/>
                </a:lnTo>
                <a:cubicBezTo>
                  <a:pt x="171450" y="8513"/>
                  <a:pt x="179963" y="0"/>
                  <a:pt x="190500" y="0"/>
                </a:cubicBezTo>
                <a:cubicBezTo>
                  <a:pt x="201037" y="0"/>
                  <a:pt x="209550" y="8513"/>
                  <a:pt x="209550" y="19050"/>
                </a:cubicBezTo>
                <a:lnTo>
                  <a:pt x="209550" y="38100"/>
                </a:lnTo>
                <a:lnTo>
                  <a:pt x="228600" y="38100"/>
                </a:lnTo>
                <a:cubicBezTo>
                  <a:pt x="249615" y="38100"/>
                  <a:pt x="266700" y="55185"/>
                  <a:pt x="266700" y="76200"/>
                </a:cubicBezTo>
                <a:lnTo>
                  <a:pt x="266700" y="247650"/>
                </a:lnTo>
                <a:cubicBezTo>
                  <a:pt x="266700" y="268665"/>
                  <a:pt x="249615" y="285750"/>
                  <a:pt x="228600" y="285750"/>
                </a:cubicBezTo>
                <a:lnTo>
                  <a:pt x="38100" y="285750"/>
                </a:lnTo>
                <a:cubicBezTo>
                  <a:pt x="17085" y="285750"/>
                  <a:pt x="0" y="268665"/>
                  <a:pt x="0" y="247650"/>
                </a:cubicBezTo>
                <a:lnTo>
                  <a:pt x="0" y="76200"/>
                </a:lnTo>
                <a:cubicBezTo>
                  <a:pt x="0" y="55185"/>
                  <a:pt x="17085" y="38100"/>
                  <a:pt x="38100" y="38100"/>
                </a:cubicBezTo>
                <a:lnTo>
                  <a:pt x="57150" y="38100"/>
                </a:lnTo>
                <a:lnTo>
                  <a:pt x="57150" y="19050"/>
                </a:lnTo>
                <a:cubicBezTo>
                  <a:pt x="57150" y="8513"/>
                  <a:pt x="65663" y="0"/>
                  <a:pt x="76200" y="0"/>
                </a:cubicBezTo>
                <a:close/>
                <a:moveTo>
                  <a:pt x="38100" y="142875"/>
                </a:moveTo>
                <a:lnTo>
                  <a:pt x="38100" y="161925"/>
                </a:lnTo>
                <a:cubicBezTo>
                  <a:pt x="38100" y="167164"/>
                  <a:pt x="42386" y="171450"/>
                  <a:pt x="47625" y="171450"/>
                </a:cubicBezTo>
                <a:lnTo>
                  <a:pt x="66675" y="171450"/>
                </a:lnTo>
                <a:cubicBezTo>
                  <a:pt x="71914" y="171450"/>
                  <a:pt x="76200" y="167164"/>
                  <a:pt x="76200" y="161925"/>
                </a:cubicBezTo>
                <a:lnTo>
                  <a:pt x="76200" y="142875"/>
                </a:lnTo>
                <a:cubicBezTo>
                  <a:pt x="76200" y="137636"/>
                  <a:pt x="71914" y="133350"/>
                  <a:pt x="66675" y="133350"/>
                </a:cubicBezTo>
                <a:lnTo>
                  <a:pt x="47625" y="133350"/>
                </a:lnTo>
                <a:cubicBezTo>
                  <a:pt x="42386" y="133350"/>
                  <a:pt x="38100" y="137636"/>
                  <a:pt x="38100" y="142875"/>
                </a:cubicBezTo>
                <a:close/>
                <a:moveTo>
                  <a:pt x="114300" y="142875"/>
                </a:moveTo>
                <a:lnTo>
                  <a:pt x="114300" y="161925"/>
                </a:lnTo>
                <a:cubicBezTo>
                  <a:pt x="114300" y="167164"/>
                  <a:pt x="118586" y="171450"/>
                  <a:pt x="123825" y="171450"/>
                </a:cubicBezTo>
                <a:lnTo>
                  <a:pt x="142875" y="171450"/>
                </a:lnTo>
                <a:cubicBezTo>
                  <a:pt x="148114" y="171450"/>
                  <a:pt x="152400" y="167164"/>
                  <a:pt x="152400" y="161925"/>
                </a:cubicBezTo>
                <a:lnTo>
                  <a:pt x="152400" y="142875"/>
                </a:lnTo>
                <a:cubicBezTo>
                  <a:pt x="152400" y="137636"/>
                  <a:pt x="148114" y="133350"/>
                  <a:pt x="142875" y="133350"/>
                </a:cubicBezTo>
                <a:lnTo>
                  <a:pt x="123825" y="133350"/>
                </a:lnTo>
                <a:cubicBezTo>
                  <a:pt x="118586" y="133350"/>
                  <a:pt x="114300" y="137636"/>
                  <a:pt x="114300" y="142875"/>
                </a:cubicBezTo>
                <a:close/>
                <a:moveTo>
                  <a:pt x="200025" y="133350"/>
                </a:moveTo>
                <a:cubicBezTo>
                  <a:pt x="194786" y="133350"/>
                  <a:pt x="190500" y="137636"/>
                  <a:pt x="190500" y="142875"/>
                </a:cubicBezTo>
                <a:lnTo>
                  <a:pt x="190500" y="161925"/>
                </a:lnTo>
                <a:cubicBezTo>
                  <a:pt x="190500" y="167164"/>
                  <a:pt x="194786" y="171450"/>
                  <a:pt x="200025" y="171450"/>
                </a:cubicBezTo>
                <a:lnTo>
                  <a:pt x="219075" y="171450"/>
                </a:lnTo>
                <a:cubicBezTo>
                  <a:pt x="224314" y="171450"/>
                  <a:pt x="228600" y="167164"/>
                  <a:pt x="228600" y="161925"/>
                </a:cubicBezTo>
                <a:lnTo>
                  <a:pt x="228600" y="142875"/>
                </a:lnTo>
                <a:cubicBezTo>
                  <a:pt x="228600" y="137636"/>
                  <a:pt x="224314" y="133350"/>
                  <a:pt x="219075" y="133350"/>
                </a:cubicBezTo>
                <a:lnTo>
                  <a:pt x="200025" y="133350"/>
                </a:lnTo>
                <a:close/>
                <a:moveTo>
                  <a:pt x="38100" y="219075"/>
                </a:moveTo>
                <a:lnTo>
                  <a:pt x="38100" y="238125"/>
                </a:lnTo>
                <a:cubicBezTo>
                  <a:pt x="38100" y="243364"/>
                  <a:pt x="42386" y="247650"/>
                  <a:pt x="47625" y="247650"/>
                </a:cubicBezTo>
                <a:lnTo>
                  <a:pt x="66675" y="247650"/>
                </a:lnTo>
                <a:cubicBezTo>
                  <a:pt x="71914" y="247650"/>
                  <a:pt x="76200" y="243364"/>
                  <a:pt x="76200" y="238125"/>
                </a:cubicBezTo>
                <a:lnTo>
                  <a:pt x="76200" y="219075"/>
                </a:lnTo>
                <a:cubicBezTo>
                  <a:pt x="76200" y="213836"/>
                  <a:pt x="71914" y="209550"/>
                  <a:pt x="66675" y="209550"/>
                </a:cubicBezTo>
                <a:lnTo>
                  <a:pt x="47625" y="209550"/>
                </a:lnTo>
                <a:cubicBezTo>
                  <a:pt x="42386" y="209550"/>
                  <a:pt x="38100" y="213836"/>
                  <a:pt x="38100" y="219075"/>
                </a:cubicBezTo>
                <a:close/>
                <a:moveTo>
                  <a:pt x="123825" y="209550"/>
                </a:moveTo>
                <a:cubicBezTo>
                  <a:pt x="118586" y="209550"/>
                  <a:pt x="114300" y="213836"/>
                  <a:pt x="114300" y="219075"/>
                </a:cubicBezTo>
                <a:lnTo>
                  <a:pt x="114300" y="238125"/>
                </a:lnTo>
                <a:cubicBezTo>
                  <a:pt x="114300" y="243364"/>
                  <a:pt x="118586" y="247650"/>
                  <a:pt x="123825" y="247650"/>
                </a:cubicBezTo>
                <a:lnTo>
                  <a:pt x="142875" y="247650"/>
                </a:lnTo>
                <a:cubicBezTo>
                  <a:pt x="148114" y="247650"/>
                  <a:pt x="152400" y="243364"/>
                  <a:pt x="152400" y="238125"/>
                </a:cubicBezTo>
                <a:lnTo>
                  <a:pt x="152400" y="219075"/>
                </a:lnTo>
                <a:cubicBezTo>
                  <a:pt x="152400" y="213836"/>
                  <a:pt x="148114" y="209550"/>
                  <a:pt x="142875" y="209550"/>
                </a:cubicBezTo>
                <a:lnTo>
                  <a:pt x="123825" y="209550"/>
                </a:lnTo>
                <a:close/>
                <a:moveTo>
                  <a:pt x="190500" y="219075"/>
                </a:moveTo>
                <a:lnTo>
                  <a:pt x="190500" y="238125"/>
                </a:lnTo>
                <a:cubicBezTo>
                  <a:pt x="190500" y="243364"/>
                  <a:pt x="194786" y="247650"/>
                  <a:pt x="200025" y="247650"/>
                </a:cubicBezTo>
                <a:lnTo>
                  <a:pt x="219075" y="247650"/>
                </a:lnTo>
                <a:cubicBezTo>
                  <a:pt x="224314" y="247650"/>
                  <a:pt x="228600" y="243364"/>
                  <a:pt x="228600" y="238125"/>
                </a:cubicBezTo>
                <a:lnTo>
                  <a:pt x="228600" y="219075"/>
                </a:lnTo>
                <a:cubicBezTo>
                  <a:pt x="228600" y="213836"/>
                  <a:pt x="224314" y="209550"/>
                  <a:pt x="219075" y="209550"/>
                </a:cubicBezTo>
                <a:lnTo>
                  <a:pt x="200025" y="209550"/>
                </a:lnTo>
                <a:cubicBezTo>
                  <a:pt x="194786" y="209550"/>
                  <a:pt x="190500" y="213836"/>
                  <a:pt x="190500" y="219075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10" name="Text 7"/>
          <p:cNvSpPr/>
          <p:nvPr/>
        </p:nvSpPr>
        <p:spPr>
          <a:xfrm>
            <a:off x="5589290" y="3683000"/>
            <a:ext cx="16891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3737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Интеграция</a:t>
            </a: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10407551" y="2768600"/>
            <a:ext cx="812800" cy="812800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lnTo>
                  <a:pt x="406400" y="0"/>
                </a:lnTo>
                <a:cubicBezTo>
                  <a:pt x="630698" y="0"/>
                  <a:pt x="812800" y="182102"/>
                  <a:pt x="812800" y="406400"/>
                </a:cubicBezTo>
                <a:lnTo>
                  <a:pt x="812800" y="406400"/>
                </a:lnTo>
                <a:cubicBezTo>
                  <a:pt x="812800" y="630698"/>
                  <a:pt x="630698" y="812800"/>
                  <a:pt x="406400" y="812800"/>
                </a:cubicBezTo>
                <a:lnTo>
                  <a:pt x="406400" y="812800"/>
                </a:lnTo>
                <a:cubicBezTo>
                  <a:pt x="182102" y="812800"/>
                  <a:pt x="0" y="630698"/>
                  <a:pt x="0" y="406400"/>
                </a:cubicBezTo>
                <a:lnTo>
                  <a:pt x="0" y="406400"/>
                </a:lnTo>
                <a:cubicBezTo>
                  <a:pt x="0" y="182102"/>
                  <a:pt x="182102" y="0"/>
                  <a:pt x="406400" y="0"/>
                </a:cubicBezTo>
                <a:close/>
              </a:path>
            </a:pathLst>
          </a:custGeom>
          <a:solidFill>
            <a:srgbClr val="7097E5"/>
          </a:solidFill>
          <a:ln/>
          <a:effectLst>
            <a:outerShdw blurRad="76200" dist="508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ru-RU"/>
          </a:p>
        </p:txBody>
      </p:sp>
      <p:sp>
        <p:nvSpPr>
          <p:cNvPr id="12" name="Shape 9"/>
          <p:cNvSpPr/>
          <p:nvPr/>
        </p:nvSpPr>
        <p:spPr>
          <a:xfrm>
            <a:off x="10680601" y="3022600"/>
            <a:ext cx="266700" cy="304800"/>
          </a:xfrm>
          <a:custGeom>
            <a:avLst/>
            <a:gdLst/>
            <a:ahLst/>
            <a:cxnLst/>
            <a:rect l="l" t="t" r="r" b="b"/>
            <a:pathLst>
              <a:path w="266700" h="304800">
                <a:moveTo>
                  <a:pt x="100013" y="19050"/>
                </a:moveTo>
                <a:lnTo>
                  <a:pt x="14288" y="19050"/>
                </a:lnTo>
                <a:cubicBezTo>
                  <a:pt x="6370" y="19050"/>
                  <a:pt x="0" y="25420"/>
                  <a:pt x="0" y="33338"/>
                </a:cubicBezTo>
                <a:lnTo>
                  <a:pt x="0" y="119062"/>
                </a:lnTo>
                <a:cubicBezTo>
                  <a:pt x="0" y="124837"/>
                  <a:pt x="3453" y="130076"/>
                  <a:pt x="8811" y="132278"/>
                </a:cubicBezTo>
                <a:cubicBezTo>
                  <a:pt x="14168" y="134481"/>
                  <a:pt x="20300" y="133231"/>
                  <a:pt x="24408" y="129183"/>
                </a:cubicBezTo>
                <a:lnTo>
                  <a:pt x="48220" y="105370"/>
                </a:lnTo>
                <a:lnTo>
                  <a:pt x="95250" y="152400"/>
                </a:lnTo>
                <a:lnTo>
                  <a:pt x="48220" y="199430"/>
                </a:lnTo>
                <a:lnTo>
                  <a:pt x="24408" y="175617"/>
                </a:lnTo>
                <a:cubicBezTo>
                  <a:pt x="20300" y="171510"/>
                  <a:pt x="14168" y="170319"/>
                  <a:pt x="8811" y="172522"/>
                </a:cubicBezTo>
                <a:cubicBezTo>
                  <a:pt x="3453" y="174724"/>
                  <a:pt x="0" y="179963"/>
                  <a:pt x="0" y="185738"/>
                </a:cubicBezTo>
                <a:lnTo>
                  <a:pt x="0" y="271463"/>
                </a:lnTo>
                <a:cubicBezTo>
                  <a:pt x="0" y="279380"/>
                  <a:pt x="6370" y="285750"/>
                  <a:pt x="14288" y="285750"/>
                </a:cubicBezTo>
                <a:lnTo>
                  <a:pt x="100013" y="285750"/>
                </a:lnTo>
                <a:cubicBezTo>
                  <a:pt x="105787" y="285750"/>
                  <a:pt x="111026" y="282297"/>
                  <a:pt x="113228" y="276939"/>
                </a:cubicBezTo>
                <a:cubicBezTo>
                  <a:pt x="115431" y="271582"/>
                  <a:pt x="114240" y="265450"/>
                  <a:pt x="110133" y="261342"/>
                </a:cubicBezTo>
                <a:lnTo>
                  <a:pt x="86320" y="237530"/>
                </a:lnTo>
                <a:lnTo>
                  <a:pt x="133350" y="190500"/>
                </a:lnTo>
                <a:lnTo>
                  <a:pt x="180380" y="237530"/>
                </a:lnTo>
                <a:lnTo>
                  <a:pt x="156567" y="261342"/>
                </a:lnTo>
                <a:cubicBezTo>
                  <a:pt x="152460" y="265450"/>
                  <a:pt x="151269" y="271582"/>
                  <a:pt x="153472" y="276939"/>
                </a:cubicBezTo>
                <a:cubicBezTo>
                  <a:pt x="155674" y="282297"/>
                  <a:pt x="160913" y="285750"/>
                  <a:pt x="166688" y="285750"/>
                </a:cubicBezTo>
                <a:lnTo>
                  <a:pt x="252413" y="285750"/>
                </a:lnTo>
                <a:cubicBezTo>
                  <a:pt x="260330" y="285750"/>
                  <a:pt x="266700" y="279380"/>
                  <a:pt x="266700" y="271463"/>
                </a:cubicBezTo>
                <a:lnTo>
                  <a:pt x="266700" y="185738"/>
                </a:lnTo>
                <a:cubicBezTo>
                  <a:pt x="266700" y="179963"/>
                  <a:pt x="263247" y="174724"/>
                  <a:pt x="257889" y="172522"/>
                </a:cubicBezTo>
                <a:cubicBezTo>
                  <a:pt x="252532" y="170319"/>
                  <a:pt x="246400" y="171510"/>
                  <a:pt x="242292" y="175617"/>
                </a:cubicBezTo>
                <a:lnTo>
                  <a:pt x="218480" y="199430"/>
                </a:lnTo>
                <a:lnTo>
                  <a:pt x="171450" y="152400"/>
                </a:lnTo>
                <a:lnTo>
                  <a:pt x="218480" y="105370"/>
                </a:lnTo>
                <a:lnTo>
                  <a:pt x="242292" y="129183"/>
                </a:lnTo>
                <a:cubicBezTo>
                  <a:pt x="246400" y="133290"/>
                  <a:pt x="252532" y="134481"/>
                  <a:pt x="257889" y="132278"/>
                </a:cubicBezTo>
                <a:cubicBezTo>
                  <a:pt x="263247" y="130076"/>
                  <a:pt x="266700" y="124837"/>
                  <a:pt x="266700" y="119062"/>
                </a:cubicBezTo>
                <a:lnTo>
                  <a:pt x="266700" y="33338"/>
                </a:lnTo>
                <a:cubicBezTo>
                  <a:pt x="266700" y="25420"/>
                  <a:pt x="260330" y="19050"/>
                  <a:pt x="252413" y="19050"/>
                </a:cubicBezTo>
                <a:lnTo>
                  <a:pt x="166688" y="19050"/>
                </a:lnTo>
                <a:cubicBezTo>
                  <a:pt x="160913" y="19050"/>
                  <a:pt x="155674" y="22503"/>
                  <a:pt x="153472" y="27861"/>
                </a:cubicBezTo>
                <a:cubicBezTo>
                  <a:pt x="151269" y="33218"/>
                  <a:pt x="152519" y="39350"/>
                  <a:pt x="156567" y="43458"/>
                </a:cubicBezTo>
                <a:lnTo>
                  <a:pt x="180380" y="67270"/>
                </a:lnTo>
                <a:lnTo>
                  <a:pt x="133350" y="114300"/>
                </a:lnTo>
                <a:lnTo>
                  <a:pt x="86320" y="67270"/>
                </a:lnTo>
                <a:lnTo>
                  <a:pt x="110133" y="43458"/>
                </a:lnTo>
                <a:cubicBezTo>
                  <a:pt x="114240" y="39350"/>
                  <a:pt x="115431" y="33218"/>
                  <a:pt x="113228" y="27861"/>
                </a:cubicBezTo>
                <a:cubicBezTo>
                  <a:pt x="111026" y="22503"/>
                  <a:pt x="105787" y="19050"/>
                  <a:pt x="100013" y="19050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13" name="Text 10"/>
          <p:cNvSpPr/>
          <p:nvPr/>
        </p:nvSpPr>
        <p:spPr>
          <a:xfrm>
            <a:off x="10198001" y="3683000"/>
            <a:ext cx="17399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3737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Расширение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254000" y="5003800"/>
            <a:ext cx="36957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30000"/>
              </a:lnSpc>
              <a:buNone/>
            </a:pPr>
            <a:r>
              <a:rPr lang="en-US" sz="1600" dirty="0">
                <a:solidFill>
                  <a:srgbClr val="3737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Добавление функции напоминаний о бронировании.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4250234" y="5003800"/>
            <a:ext cx="36957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30000"/>
              </a:lnSpc>
              <a:buNone/>
            </a:pPr>
            <a:r>
              <a:rPr lang="en-US" sz="1600" dirty="0">
                <a:solidFill>
                  <a:srgbClr val="3737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Интеграция с персональными календарями пользователей.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8246467" y="5003800"/>
            <a:ext cx="36957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30000"/>
              </a:lnSpc>
              <a:buNone/>
            </a:pPr>
            <a:r>
              <a:rPr lang="en-US" sz="1600" dirty="0">
                <a:solidFill>
                  <a:srgbClr val="3737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Расширение функционала на другие ресурсы коворкинга.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5D301CE-CBD1-04A0-F569-B9FE3A3E11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19:59:49-d2nf6d98bjvh7rlj01e0.jpg">
            <a:extLst>
              <a:ext uri="{FF2B5EF4-FFF2-40B4-BE49-F238E27FC236}">
                <a16:creationId xmlns:a16="http://schemas.microsoft.com/office/drawing/2014/main" id="{11D72962-6825-665D-42BC-6C3C39B46D0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426"/>
          <a:stretch/>
        </p:blipFill>
        <p:spPr>
          <a:xfrm>
            <a:off x="0" y="0"/>
            <a:ext cx="12204700" cy="688467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62E399F0-E0E2-7585-E0CD-A6389D087851}"/>
              </a:ext>
            </a:extLst>
          </p:cNvPr>
          <p:cNvSpPr/>
          <p:nvPr/>
        </p:nvSpPr>
        <p:spPr>
          <a:xfrm>
            <a:off x="660400" y="1371600"/>
            <a:ext cx="117856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90000"/>
              </a:lnSpc>
              <a:buNone/>
            </a:pPr>
            <a:endParaRPr lang="en-US" sz="1600" dirty="0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94FC4C32-EA0E-1364-30DC-DB579710843A}"/>
              </a:ext>
            </a:extLst>
          </p:cNvPr>
          <p:cNvSpPr/>
          <p:nvPr/>
        </p:nvSpPr>
        <p:spPr>
          <a:xfrm>
            <a:off x="660400" y="2082800"/>
            <a:ext cx="8534400" cy="711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30000"/>
              </a:lnSpc>
              <a:buNone/>
            </a:pPr>
            <a:endParaRPr lang="en-US" sz="1600" dirty="0"/>
          </a:p>
        </p:txBody>
      </p:sp>
      <p:sp>
        <p:nvSpPr>
          <p:cNvPr id="5" name="Shape 2">
            <a:extLst>
              <a:ext uri="{FF2B5EF4-FFF2-40B4-BE49-F238E27FC236}">
                <a16:creationId xmlns:a16="http://schemas.microsoft.com/office/drawing/2014/main" id="{EB505AC5-096D-6208-5645-43895CCA201E}"/>
              </a:ext>
            </a:extLst>
          </p:cNvPr>
          <p:cNvSpPr/>
          <p:nvPr/>
        </p:nvSpPr>
        <p:spPr>
          <a:xfrm>
            <a:off x="1457722" y="1669775"/>
            <a:ext cx="3664243" cy="4094922"/>
          </a:xfrm>
          <a:custGeom>
            <a:avLst/>
            <a:gdLst/>
            <a:ahLst/>
            <a:cxnLst/>
            <a:rect l="l" t="t" r="r" b="b"/>
            <a:pathLst>
              <a:path w="3416300" h="2286000">
                <a:moveTo>
                  <a:pt x="101590" y="0"/>
                </a:moveTo>
                <a:lnTo>
                  <a:pt x="3314710" y="0"/>
                </a:lnTo>
                <a:cubicBezTo>
                  <a:pt x="3370817" y="0"/>
                  <a:pt x="3416300" y="45483"/>
                  <a:pt x="3416300" y="101590"/>
                </a:cubicBezTo>
                <a:lnTo>
                  <a:pt x="3416300" y="2184410"/>
                </a:lnTo>
                <a:cubicBezTo>
                  <a:pt x="3416300" y="2240517"/>
                  <a:pt x="3370817" y="2286000"/>
                  <a:pt x="3314710" y="2286000"/>
                </a:cubicBezTo>
                <a:lnTo>
                  <a:pt x="101590" y="2286000"/>
                </a:lnTo>
                <a:cubicBezTo>
                  <a:pt x="45483" y="2286000"/>
                  <a:pt x="0" y="2240517"/>
                  <a:pt x="0" y="2184410"/>
                </a:cubicBezTo>
                <a:lnTo>
                  <a:pt x="0" y="101590"/>
                </a:lnTo>
                <a:cubicBezTo>
                  <a:pt x="0" y="45521"/>
                  <a:pt x="45521" y="0"/>
                  <a:pt x="101590" y="0"/>
                </a:cubicBezTo>
                <a:close/>
              </a:path>
            </a:pathLst>
          </a:custGeom>
          <a:solidFill>
            <a:srgbClr val="5C7CB3">
              <a:alpha val="10196"/>
            </a:srgbClr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7" name="Text 4">
            <a:extLst>
              <a:ext uri="{FF2B5EF4-FFF2-40B4-BE49-F238E27FC236}">
                <a16:creationId xmlns:a16="http://schemas.microsoft.com/office/drawing/2014/main" id="{67F1C2D0-300A-203C-7D2A-6228B803DA74}"/>
              </a:ext>
            </a:extLst>
          </p:cNvPr>
          <p:cNvSpPr/>
          <p:nvPr/>
        </p:nvSpPr>
        <p:spPr>
          <a:xfrm>
            <a:off x="1709241" y="4064000"/>
            <a:ext cx="13208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30000"/>
              </a:lnSpc>
              <a:buNone/>
            </a:pPr>
            <a:endParaRPr lang="en-US" sz="1600" dirty="0"/>
          </a:p>
        </p:txBody>
      </p:sp>
      <p:sp>
        <p:nvSpPr>
          <p:cNvPr id="8" name="Text 5">
            <a:extLst>
              <a:ext uri="{FF2B5EF4-FFF2-40B4-BE49-F238E27FC236}">
                <a16:creationId xmlns:a16="http://schemas.microsoft.com/office/drawing/2014/main" id="{63710909-B8B3-C78F-5EB2-A27B7438594C}"/>
              </a:ext>
            </a:extLst>
          </p:cNvPr>
          <p:cNvSpPr/>
          <p:nvPr/>
        </p:nvSpPr>
        <p:spPr>
          <a:xfrm>
            <a:off x="863600" y="4521200"/>
            <a:ext cx="30099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20000"/>
              </a:lnSpc>
              <a:buNone/>
            </a:pPr>
            <a:endParaRPr lang="en-US" sz="1600" dirty="0"/>
          </a:p>
        </p:txBody>
      </p:sp>
      <p:sp>
        <p:nvSpPr>
          <p:cNvPr id="9" name="Shape 6">
            <a:extLst>
              <a:ext uri="{FF2B5EF4-FFF2-40B4-BE49-F238E27FC236}">
                <a16:creationId xmlns:a16="http://schemas.microsoft.com/office/drawing/2014/main" id="{4BD51983-D130-A49D-DE1F-D024BDD99268}"/>
              </a:ext>
            </a:extLst>
          </p:cNvPr>
          <p:cNvSpPr/>
          <p:nvPr/>
        </p:nvSpPr>
        <p:spPr>
          <a:xfrm>
            <a:off x="6626088" y="1706350"/>
            <a:ext cx="3728424" cy="4058347"/>
          </a:xfrm>
          <a:custGeom>
            <a:avLst/>
            <a:gdLst/>
            <a:ahLst/>
            <a:cxnLst/>
            <a:rect l="l" t="t" r="r" b="b"/>
            <a:pathLst>
              <a:path w="3416300" h="2286000">
                <a:moveTo>
                  <a:pt x="101590" y="0"/>
                </a:moveTo>
                <a:lnTo>
                  <a:pt x="3314710" y="0"/>
                </a:lnTo>
                <a:cubicBezTo>
                  <a:pt x="3370817" y="0"/>
                  <a:pt x="3416300" y="45483"/>
                  <a:pt x="3416300" y="101590"/>
                </a:cubicBezTo>
                <a:lnTo>
                  <a:pt x="3416300" y="2184410"/>
                </a:lnTo>
                <a:cubicBezTo>
                  <a:pt x="3416300" y="2240517"/>
                  <a:pt x="3370817" y="2286000"/>
                  <a:pt x="3314710" y="2286000"/>
                </a:cubicBezTo>
                <a:lnTo>
                  <a:pt x="101590" y="2286000"/>
                </a:lnTo>
                <a:cubicBezTo>
                  <a:pt x="45483" y="2286000"/>
                  <a:pt x="0" y="2240517"/>
                  <a:pt x="0" y="2184410"/>
                </a:cubicBezTo>
                <a:lnTo>
                  <a:pt x="0" y="101590"/>
                </a:lnTo>
                <a:cubicBezTo>
                  <a:pt x="0" y="45521"/>
                  <a:pt x="45521" y="0"/>
                  <a:pt x="101590" y="0"/>
                </a:cubicBezTo>
                <a:close/>
              </a:path>
            </a:pathLst>
          </a:custGeom>
          <a:solidFill>
            <a:srgbClr val="8FA7D0">
              <a:alpha val="20000"/>
            </a:srgbClr>
          </a:solidFill>
          <a:ln/>
        </p:spPr>
        <p:txBody>
          <a:bodyPr/>
          <a:lstStyle/>
          <a:p>
            <a:endParaRPr lang="ru-RU" dirty="0"/>
          </a:p>
        </p:txBody>
      </p:sp>
      <p:sp>
        <p:nvSpPr>
          <p:cNvPr id="11" name="Text 8">
            <a:extLst>
              <a:ext uri="{FF2B5EF4-FFF2-40B4-BE49-F238E27FC236}">
                <a16:creationId xmlns:a16="http://schemas.microsoft.com/office/drawing/2014/main" id="{E79610D7-D5AB-3E4D-C3A6-F06B095FD0DF}"/>
              </a:ext>
            </a:extLst>
          </p:cNvPr>
          <p:cNvSpPr/>
          <p:nvPr/>
        </p:nvSpPr>
        <p:spPr>
          <a:xfrm>
            <a:off x="4892278" y="4064000"/>
            <a:ext cx="2413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30000"/>
              </a:lnSpc>
              <a:buNone/>
            </a:pPr>
            <a:endParaRPr lang="en-US" sz="1600" dirty="0"/>
          </a:p>
        </p:txBody>
      </p:sp>
      <p:sp>
        <p:nvSpPr>
          <p:cNvPr id="12" name="Text 9">
            <a:extLst>
              <a:ext uri="{FF2B5EF4-FFF2-40B4-BE49-F238E27FC236}">
                <a16:creationId xmlns:a16="http://schemas.microsoft.com/office/drawing/2014/main" id="{4E35FACC-B9C0-F2BE-1A18-02D35853A92E}"/>
              </a:ext>
            </a:extLst>
          </p:cNvPr>
          <p:cNvSpPr/>
          <p:nvPr/>
        </p:nvSpPr>
        <p:spPr>
          <a:xfrm>
            <a:off x="4588867" y="4521200"/>
            <a:ext cx="30099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20000"/>
              </a:lnSpc>
              <a:buNone/>
            </a:pPr>
            <a:endParaRPr lang="en-US" sz="1600" dirty="0"/>
          </a:p>
        </p:txBody>
      </p:sp>
      <p:sp>
        <p:nvSpPr>
          <p:cNvPr id="15" name="Text 12">
            <a:extLst>
              <a:ext uri="{FF2B5EF4-FFF2-40B4-BE49-F238E27FC236}">
                <a16:creationId xmlns:a16="http://schemas.microsoft.com/office/drawing/2014/main" id="{03CAF63A-568C-FD3B-0F18-350FFDDACFEC}"/>
              </a:ext>
            </a:extLst>
          </p:cNvPr>
          <p:cNvSpPr/>
          <p:nvPr/>
        </p:nvSpPr>
        <p:spPr>
          <a:xfrm>
            <a:off x="8905478" y="4064000"/>
            <a:ext cx="18288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30000"/>
              </a:lnSpc>
              <a:buNone/>
            </a:pPr>
            <a:endParaRPr lang="en-US" sz="1600" dirty="0"/>
          </a:p>
        </p:txBody>
      </p:sp>
      <p:sp>
        <p:nvSpPr>
          <p:cNvPr id="16" name="Text 13">
            <a:extLst>
              <a:ext uri="{FF2B5EF4-FFF2-40B4-BE49-F238E27FC236}">
                <a16:creationId xmlns:a16="http://schemas.microsoft.com/office/drawing/2014/main" id="{C65DEC85-BBFF-5819-C0C0-FE2B6905A321}"/>
              </a:ext>
            </a:extLst>
          </p:cNvPr>
          <p:cNvSpPr/>
          <p:nvPr/>
        </p:nvSpPr>
        <p:spPr>
          <a:xfrm>
            <a:off x="8314234" y="4521200"/>
            <a:ext cx="3009900" cy="762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20000"/>
              </a:lnSpc>
              <a:buNone/>
            </a:pPr>
            <a:endParaRPr lang="en-US" sz="1600" dirty="0"/>
          </a:p>
        </p:txBody>
      </p:sp>
      <p:pic>
        <p:nvPicPr>
          <p:cNvPr id="17" name="Image 1" descr="https://kimi-img.moonshot.cn/pub/slides/slides_tmpl/image/25-08-27-19:59:32-d2nf6918bjvh7rlj00q0.png">
            <a:extLst>
              <a:ext uri="{FF2B5EF4-FFF2-40B4-BE49-F238E27FC236}">
                <a16:creationId xmlns:a16="http://schemas.microsoft.com/office/drawing/2014/main" id="{84EF7327-8B6E-51DD-1B19-CDD4B52B73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790575"/>
            <a:ext cx="5182870" cy="183515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950CFE3-A9F2-D365-7595-4CD36A2C9F32}"/>
              </a:ext>
            </a:extLst>
          </p:cNvPr>
          <p:cNvSpPr txBox="1"/>
          <p:nvPr/>
        </p:nvSpPr>
        <p:spPr>
          <a:xfrm>
            <a:off x="762000" y="203796"/>
            <a:ext cx="6223000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400" b="0" i="0" u="none" strike="noStrike" kern="1200" cap="none" spc="0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MiSans" pitchFamily="34" charset="0"/>
                <a:ea typeface="MiSans" pitchFamily="34" charset="-122"/>
                <a:cs typeface="MiSans" pitchFamily="34" charset="-120"/>
              </a:rPr>
              <a:t>QR</a:t>
            </a:r>
            <a:r>
              <a:rPr kumimoji="0" lang="ru-RU" sz="3400" b="0" i="0" u="none" strike="noStrike" kern="1200" cap="none" spc="0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MiSans" pitchFamily="34" charset="0"/>
                <a:ea typeface="MiSans" pitchFamily="34" charset="-122"/>
                <a:cs typeface="MiSans" pitchFamily="34" charset="-120"/>
              </a:rPr>
              <a:t>-коды проекта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70C45B9E-74EB-3528-C66A-92A14116E765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85000"/>
          </a:blip>
          <a:stretch>
            <a:fillRect/>
          </a:stretch>
        </p:blipFill>
        <p:spPr>
          <a:xfrm>
            <a:off x="1787054" y="1982712"/>
            <a:ext cx="3009901" cy="3009901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9DAB5825-ED79-3BED-F2BD-4567808108A1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85000"/>
          </a:blip>
          <a:stretch>
            <a:fillRect/>
          </a:stretch>
        </p:blipFill>
        <p:spPr>
          <a:xfrm>
            <a:off x="6985017" y="1989062"/>
            <a:ext cx="3040138" cy="304013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A93E8C1B-3B6D-A152-6645-84A178512D5F}"/>
              </a:ext>
            </a:extLst>
          </p:cNvPr>
          <p:cNvSpPr txBox="1"/>
          <p:nvPr/>
        </p:nvSpPr>
        <p:spPr>
          <a:xfrm>
            <a:off x="2368550" y="5153894"/>
            <a:ext cx="20805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Github_repository</a:t>
            </a:r>
            <a:endParaRPr lang="ru-RU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606191E-8501-5F60-E8DF-C8C76CCD3AE8}"/>
              </a:ext>
            </a:extLst>
          </p:cNvPr>
          <p:cNvSpPr txBox="1"/>
          <p:nvPr/>
        </p:nvSpPr>
        <p:spPr>
          <a:xfrm>
            <a:off x="7823903" y="5200134"/>
            <a:ext cx="14754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Telegram_bot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22098013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19:59:33-d2nf6998bjvh7rlj00s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559"/>
            <a:ext cx="12192000" cy="6858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8-27-19:59:33-d2nf6998bjvh7rlj00rg.png"/>
          <p:cNvPicPr>
            <a:picLocks noChangeAspect="1"/>
          </p:cNvPicPr>
          <p:nvPr/>
        </p:nvPicPr>
        <p:blipFill>
          <a:blip r:embed="rId4">
            <a:alphaModFix amt="80000"/>
          </a:blip>
          <a:stretch>
            <a:fillRect/>
          </a:stretch>
        </p:blipFill>
        <p:spPr>
          <a:xfrm>
            <a:off x="9631680" y="1380490"/>
            <a:ext cx="1750695" cy="1423035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8-27-19:59:33-d2nf6998bjvh7rlj00t0.png"/>
          <p:cNvPicPr>
            <a:picLocks noChangeAspect="1"/>
          </p:cNvPicPr>
          <p:nvPr/>
        </p:nvPicPr>
        <p:blipFill>
          <a:blip r:embed="rId5">
            <a:alphaModFix amt="60000"/>
          </a:blip>
          <a:stretch>
            <a:fillRect/>
          </a:stretch>
        </p:blipFill>
        <p:spPr>
          <a:xfrm>
            <a:off x="501015" y="3641725"/>
            <a:ext cx="3957955" cy="4481195"/>
          </a:xfrm>
          <a:prstGeom prst="rect">
            <a:avLst/>
          </a:prstGeom>
        </p:spPr>
      </p:pic>
      <p:pic>
        <p:nvPicPr>
          <p:cNvPr id="5" name="Image 3" descr="https://kimi-img.moonshot.cn/pub/slides/slides_tmpl/image/25-08-27-19:59:30-d2nf68h8bjvh7rlj00pg.png"/>
          <p:cNvPicPr>
            <a:picLocks noChangeAspect="1"/>
          </p:cNvPicPr>
          <p:nvPr/>
        </p:nvPicPr>
        <p:blipFill>
          <a:blip r:embed="rId6">
            <a:alphaModFix amt="40000"/>
          </a:blip>
          <a:stretch>
            <a:fillRect/>
          </a:stretch>
        </p:blipFill>
        <p:spPr>
          <a:xfrm flipV="1">
            <a:off x="10751820" y="428625"/>
            <a:ext cx="762000" cy="76200"/>
          </a:xfrm>
          <a:prstGeom prst="rect">
            <a:avLst/>
          </a:prstGeom>
        </p:spPr>
      </p:pic>
      <p:pic>
        <p:nvPicPr>
          <p:cNvPr id="6" name="Image 4" descr="https://kimi-img.moonshot.cn/pub/slides/slides_tmpl/image/25-08-27-19:59:30-d2nf68h8bjvh7rlj00pg.png"/>
          <p:cNvPicPr>
            <a:picLocks noChangeAspect="1"/>
          </p:cNvPicPr>
          <p:nvPr/>
        </p:nvPicPr>
        <p:blipFill>
          <a:blip r:embed="rId6">
            <a:alphaModFix amt="40000"/>
          </a:blip>
          <a:stretch>
            <a:fillRect/>
          </a:stretch>
        </p:blipFill>
        <p:spPr>
          <a:xfrm flipV="1">
            <a:off x="10751820" y="559435"/>
            <a:ext cx="762000" cy="76200"/>
          </a:xfrm>
          <a:prstGeom prst="rect">
            <a:avLst/>
          </a:prstGeom>
        </p:spPr>
      </p:pic>
      <p:sp>
        <p:nvSpPr>
          <p:cNvPr id="7" name="Shape 0"/>
          <p:cNvSpPr/>
          <p:nvPr/>
        </p:nvSpPr>
        <p:spPr>
          <a:xfrm flipH="1">
            <a:off x="2479992" y="2605067"/>
            <a:ext cx="127000" cy="342900"/>
          </a:xfrm>
          <a:prstGeom prst="line">
            <a:avLst/>
          </a:prstGeom>
          <a:noFill/>
          <a:ln w="28575">
            <a:solidFill>
              <a:srgbClr val="577FD2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ru-RU"/>
          </a:p>
        </p:txBody>
      </p:sp>
      <p:sp>
        <p:nvSpPr>
          <p:cNvPr id="8" name="Shape 1"/>
          <p:cNvSpPr/>
          <p:nvPr/>
        </p:nvSpPr>
        <p:spPr>
          <a:xfrm flipH="1">
            <a:off x="3185261" y="3301670"/>
            <a:ext cx="127000" cy="342900"/>
          </a:xfrm>
          <a:prstGeom prst="line">
            <a:avLst/>
          </a:prstGeom>
          <a:noFill/>
          <a:ln w="28575">
            <a:solidFill>
              <a:srgbClr val="577FD2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ru-RU" dirty="0"/>
          </a:p>
        </p:txBody>
      </p:sp>
      <p:sp>
        <p:nvSpPr>
          <p:cNvPr id="9" name="Shape 2"/>
          <p:cNvSpPr/>
          <p:nvPr/>
        </p:nvSpPr>
        <p:spPr>
          <a:xfrm flipH="1">
            <a:off x="4016298" y="4143375"/>
            <a:ext cx="127000" cy="342900"/>
          </a:xfrm>
          <a:prstGeom prst="line">
            <a:avLst/>
          </a:prstGeom>
          <a:noFill/>
          <a:ln w="28575">
            <a:solidFill>
              <a:srgbClr val="577FD2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ru-RU" dirty="0"/>
          </a:p>
        </p:txBody>
      </p:sp>
      <p:sp>
        <p:nvSpPr>
          <p:cNvPr id="10" name="Shape 3"/>
          <p:cNvSpPr/>
          <p:nvPr/>
        </p:nvSpPr>
        <p:spPr>
          <a:xfrm flipH="1">
            <a:off x="4721821" y="4919980"/>
            <a:ext cx="127000" cy="342900"/>
          </a:xfrm>
          <a:prstGeom prst="line">
            <a:avLst/>
          </a:prstGeom>
          <a:noFill/>
          <a:ln w="28575">
            <a:solidFill>
              <a:srgbClr val="577FD2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ru-RU"/>
          </a:p>
        </p:txBody>
      </p:sp>
      <p:sp>
        <p:nvSpPr>
          <p:cNvPr id="11" name="Shape 4"/>
          <p:cNvSpPr/>
          <p:nvPr/>
        </p:nvSpPr>
        <p:spPr>
          <a:xfrm>
            <a:off x="9318547" y="6332566"/>
            <a:ext cx="2063750" cy="0"/>
          </a:xfrm>
          <a:prstGeom prst="straightConnector1">
            <a:avLst/>
          </a:prstGeom>
          <a:noFill/>
          <a:ln w="9525">
            <a:solidFill>
              <a:srgbClr val="000000">
                <a:alpha val="21961"/>
              </a:srgbClr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ru-RU"/>
          </a:p>
        </p:txBody>
      </p:sp>
      <p:sp>
        <p:nvSpPr>
          <p:cNvPr id="12" name="Shape 5"/>
          <p:cNvSpPr/>
          <p:nvPr/>
        </p:nvSpPr>
        <p:spPr>
          <a:xfrm>
            <a:off x="576149" y="498250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13" name="Text 6"/>
          <p:cNvSpPr/>
          <p:nvPr/>
        </p:nvSpPr>
        <p:spPr>
          <a:xfrm>
            <a:off x="576149" y="498250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4" name="Shape 7"/>
          <p:cNvSpPr/>
          <p:nvPr/>
        </p:nvSpPr>
        <p:spPr>
          <a:xfrm>
            <a:off x="576149" y="595224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15" name="Text 8"/>
          <p:cNvSpPr/>
          <p:nvPr/>
        </p:nvSpPr>
        <p:spPr>
          <a:xfrm>
            <a:off x="576149" y="595224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6" name="Shape 9"/>
          <p:cNvSpPr/>
          <p:nvPr/>
        </p:nvSpPr>
        <p:spPr>
          <a:xfrm>
            <a:off x="576149" y="692198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17" name="Text 10"/>
          <p:cNvSpPr/>
          <p:nvPr/>
        </p:nvSpPr>
        <p:spPr>
          <a:xfrm>
            <a:off x="576149" y="692198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9" name="Text 12"/>
          <p:cNvSpPr/>
          <p:nvPr/>
        </p:nvSpPr>
        <p:spPr>
          <a:xfrm>
            <a:off x="531399" y="6143377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1" name="Text 14"/>
          <p:cNvSpPr/>
          <p:nvPr/>
        </p:nvSpPr>
        <p:spPr>
          <a:xfrm>
            <a:off x="531399" y="6240351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3" name="Text 16"/>
          <p:cNvSpPr/>
          <p:nvPr/>
        </p:nvSpPr>
        <p:spPr>
          <a:xfrm>
            <a:off x="531399" y="6337325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4" name="Shape 17"/>
          <p:cNvSpPr/>
          <p:nvPr/>
        </p:nvSpPr>
        <p:spPr>
          <a:xfrm flipH="1">
            <a:off x="1734401" y="1806878"/>
            <a:ext cx="127000" cy="342900"/>
          </a:xfrm>
          <a:prstGeom prst="line">
            <a:avLst/>
          </a:prstGeom>
          <a:noFill/>
          <a:ln w="28575">
            <a:solidFill>
              <a:srgbClr val="577FD2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ru-RU" dirty="0"/>
          </a:p>
        </p:txBody>
      </p:sp>
      <p:sp>
        <p:nvSpPr>
          <p:cNvPr id="25" name="Text 18"/>
          <p:cNvSpPr/>
          <p:nvPr/>
        </p:nvSpPr>
        <p:spPr>
          <a:xfrm>
            <a:off x="1090396" y="933893"/>
            <a:ext cx="3882821" cy="707886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ru-RU" sz="4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СОДЕРЖАНИЕ</a:t>
            </a:r>
            <a:endParaRPr lang="en-US" sz="1600" dirty="0"/>
          </a:p>
        </p:txBody>
      </p:sp>
      <p:sp>
        <p:nvSpPr>
          <p:cNvPr id="26" name="Text 19"/>
          <p:cNvSpPr/>
          <p:nvPr/>
        </p:nvSpPr>
        <p:spPr>
          <a:xfrm>
            <a:off x="1889074" y="1637963"/>
            <a:ext cx="1043305" cy="80200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4000" dirty="0">
                <a:solidFill>
                  <a:srgbClr val="0000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01.</a:t>
            </a:r>
            <a:endParaRPr lang="en-US" sz="1600" dirty="0"/>
          </a:p>
        </p:txBody>
      </p:sp>
      <p:sp>
        <p:nvSpPr>
          <p:cNvPr id="27" name="Text 20"/>
          <p:cNvSpPr/>
          <p:nvPr/>
        </p:nvSpPr>
        <p:spPr>
          <a:xfrm>
            <a:off x="2960052" y="1835468"/>
            <a:ext cx="4537710" cy="3048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000" dirty="0">
                <a:solidFill>
                  <a:srgbClr val="59595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Введение</a:t>
            </a:r>
            <a:endParaRPr lang="en-US" sz="1600" dirty="0"/>
          </a:p>
        </p:txBody>
      </p:sp>
      <p:sp>
        <p:nvSpPr>
          <p:cNvPr id="28" name="Text 21"/>
          <p:cNvSpPr/>
          <p:nvPr/>
        </p:nvSpPr>
        <p:spPr>
          <a:xfrm>
            <a:off x="2333548" y="2410143"/>
            <a:ext cx="1619250" cy="6731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4000" dirty="0">
                <a:solidFill>
                  <a:srgbClr val="0000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02.</a:t>
            </a:r>
            <a:endParaRPr lang="en-US" sz="1600" dirty="0"/>
          </a:p>
        </p:txBody>
      </p:sp>
      <p:sp>
        <p:nvSpPr>
          <p:cNvPr id="29" name="Text 22"/>
          <p:cNvSpPr/>
          <p:nvPr/>
        </p:nvSpPr>
        <p:spPr>
          <a:xfrm>
            <a:off x="3650932" y="2530476"/>
            <a:ext cx="6268085" cy="5219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000" dirty="0">
                <a:solidFill>
                  <a:srgbClr val="59595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Актуальность</a:t>
            </a:r>
            <a:endParaRPr lang="en-US" sz="1600" dirty="0"/>
          </a:p>
        </p:txBody>
      </p:sp>
      <p:sp>
        <p:nvSpPr>
          <p:cNvPr id="30" name="Text 23"/>
          <p:cNvSpPr/>
          <p:nvPr/>
        </p:nvSpPr>
        <p:spPr>
          <a:xfrm>
            <a:off x="3046037" y="3126608"/>
            <a:ext cx="1619250" cy="6731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4000" dirty="0">
                <a:solidFill>
                  <a:srgbClr val="0000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03.</a:t>
            </a:r>
            <a:endParaRPr lang="en-US" sz="1600" dirty="0"/>
          </a:p>
        </p:txBody>
      </p:sp>
      <p:sp>
        <p:nvSpPr>
          <p:cNvPr id="31" name="Text 24"/>
          <p:cNvSpPr/>
          <p:nvPr/>
        </p:nvSpPr>
        <p:spPr>
          <a:xfrm>
            <a:off x="4363719" y="3266356"/>
            <a:ext cx="6268085" cy="5219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000" dirty="0">
                <a:solidFill>
                  <a:srgbClr val="59595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Разработка решения</a:t>
            </a:r>
            <a:endParaRPr lang="en-US" sz="1600" dirty="0"/>
          </a:p>
        </p:txBody>
      </p:sp>
      <p:sp>
        <p:nvSpPr>
          <p:cNvPr id="32" name="Text 25"/>
          <p:cNvSpPr/>
          <p:nvPr/>
        </p:nvSpPr>
        <p:spPr>
          <a:xfrm>
            <a:off x="3888105" y="3939210"/>
            <a:ext cx="1619250" cy="6731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4000" dirty="0">
                <a:solidFill>
                  <a:srgbClr val="0000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04.</a:t>
            </a:r>
            <a:endParaRPr lang="en-US" sz="1600" dirty="0"/>
          </a:p>
        </p:txBody>
      </p:sp>
      <p:sp>
        <p:nvSpPr>
          <p:cNvPr id="33" name="Text 26"/>
          <p:cNvSpPr/>
          <p:nvPr/>
        </p:nvSpPr>
        <p:spPr>
          <a:xfrm>
            <a:off x="5171362" y="4088204"/>
            <a:ext cx="6268085" cy="5219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000" dirty="0">
                <a:solidFill>
                  <a:srgbClr val="59595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Внедрение и тестирование</a:t>
            </a:r>
            <a:endParaRPr lang="en-US" sz="1600" dirty="0"/>
          </a:p>
        </p:txBody>
      </p:sp>
      <p:sp>
        <p:nvSpPr>
          <p:cNvPr id="34" name="Text 27"/>
          <p:cNvSpPr/>
          <p:nvPr/>
        </p:nvSpPr>
        <p:spPr>
          <a:xfrm>
            <a:off x="4570730" y="4732498"/>
            <a:ext cx="1619250" cy="6731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4000" dirty="0">
                <a:solidFill>
                  <a:srgbClr val="0000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05.</a:t>
            </a:r>
            <a:endParaRPr lang="en-US" sz="1600" dirty="0"/>
          </a:p>
        </p:txBody>
      </p:sp>
      <p:sp>
        <p:nvSpPr>
          <p:cNvPr id="35" name="Text 28"/>
          <p:cNvSpPr/>
          <p:nvPr/>
        </p:nvSpPr>
        <p:spPr>
          <a:xfrm>
            <a:off x="5923915" y="4903948"/>
            <a:ext cx="6268085" cy="5219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000" dirty="0">
                <a:solidFill>
                  <a:srgbClr val="59595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Заключение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19:59:49-d2nf6d98bjvh7rlj01e0.jpg"/>
          <p:cNvPicPr>
            <a:picLocks noChangeAspect="1"/>
          </p:cNvPicPr>
          <p:nvPr/>
        </p:nvPicPr>
        <p:blipFill>
          <a:blip r:embed="rId3"/>
          <a:srcRect r="426"/>
          <a:stretch/>
        </p:blipFill>
        <p:spPr>
          <a:xfrm>
            <a:off x="0" y="0"/>
            <a:ext cx="12204700" cy="688467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60400" y="1371600"/>
            <a:ext cx="117856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90000"/>
              </a:lnSpc>
              <a:buNone/>
            </a:pPr>
            <a:r>
              <a:rPr lang="en-US" sz="3600" dirty="0">
                <a:solidFill>
                  <a:srgbClr val="5C7CB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Цель и задачи проекта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660400" y="2082800"/>
            <a:ext cx="8534400" cy="711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30000"/>
              </a:lnSpc>
              <a:buNone/>
            </a:pPr>
            <a:r>
              <a:rPr lang="en-US" sz="1800" dirty="0">
                <a:solidFill>
                  <a:srgbClr val="3737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Автоматизация бронирования лектория в коворкинге общежития №3 МАИ через разработку удобного Telegram-бота.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660400" y="3200400"/>
            <a:ext cx="3416300" cy="2286000"/>
          </a:xfrm>
          <a:custGeom>
            <a:avLst/>
            <a:gdLst/>
            <a:ahLst/>
            <a:cxnLst/>
            <a:rect l="l" t="t" r="r" b="b"/>
            <a:pathLst>
              <a:path w="3416300" h="2286000">
                <a:moveTo>
                  <a:pt x="101590" y="0"/>
                </a:moveTo>
                <a:lnTo>
                  <a:pt x="3314710" y="0"/>
                </a:lnTo>
                <a:cubicBezTo>
                  <a:pt x="3370817" y="0"/>
                  <a:pt x="3416300" y="45483"/>
                  <a:pt x="3416300" y="101590"/>
                </a:cubicBezTo>
                <a:lnTo>
                  <a:pt x="3416300" y="2184410"/>
                </a:lnTo>
                <a:cubicBezTo>
                  <a:pt x="3416300" y="2240517"/>
                  <a:pt x="3370817" y="2286000"/>
                  <a:pt x="3314710" y="2286000"/>
                </a:cubicBezTo>
                <a:lnTo>
                  <a:pt x="101590" y="2286000"/>
                </a:lnTo>
                <a:cubicBezTo>
                  <a:pt x="45483" y="2286000"/>
                  <a:pt x="0" y="2240517"/>
                  <a:pt x="0" y="2184410"/>
                </a:cubicBezTo>
                <a:lnTo>
                  <a:pt x="0" y="101590"/>
                </a:lnTo>
                <a:cubicBezTo>
                  <a:pt x="0" y="45521"/>
                  <a:pt x="45521" y="0"/>
                  <a:pt x="101590" y="0"/>
                </a:cubicBezTo>
                <a:close/>
              </a:path>
            </a:pathLst>
          </a:custGeom>
          <a:solidFill>
            <a:srgbClr val="5C7CB3">
              <a:alpha val="10196"/>
            </a:srgbClr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6" name="Shape 3"/>
          <p:cNvSpPr/>
          <p:nvPr/>
        </p:nvSpPr>
        <p:spPr>
          <a:xfrm>
            <a:off x="2142034" y="34417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371475" y="185738"/>
                </a:moveTo>
                <a:cubicBezTo>
                  <a:pt x="371475" y="226725"/>
                  <a:pt x="358170" y="264587"/>
                  <a:pt x="335756" y="295305"/>
                </a:cubicBezTo>
                <a:lnTo>
                  <a:pt x="448806" y="408444"/>
                </a:lnTo>
                <a:cubicBezTo>
                  <a:pt x="459968" y="419606"/>
                  <a:pt x="459968" y="437733"/>
                  <a:pt x="448806" y="448895"/>
                </a:cubicBezTo>
                <a:cubicBezTo>
                  <a:pt x="437644" y="460058"/>
                  <a:pt x="419517" y="460058"/>
                  <a:pt x="408355" y="448895"/>
                </a:cubicBezTo>
                <a:lnTo>
                  <a:pt x="295305" y="335756"/>
                </a:lnTo>
                <a:cubicBezTo>
                  <a:pt x="264587" y="358170"/>
                  <a:pt x="226725" y="371475"/>
                  <a:pt x="185738" y="371475"/>
                </a:cubicBezTo>
                <a:cubicBezTo>
                  <a:pt x="83135" y="371475"/>
                  <a:pt x="0" y="288340"/>
                  <a:pt x="0" y="185738"/>
                </a:cubicBezTo>
                <a:cubicBezTo>
                  <a:pt x="0" y="83135"/>
                  <a:pt x="83135" y="0"/>
                  <a:pt x="185738" y="0"/>
                </a:cubicBezTo>
                <a:cubicBezTo>
                  <a:pt x="288340" y="0"/>
                  <a:pt x="371475" y="83135"/>
                  <a:pt x="371475" y="185738"/>
                </a:cubicBezTo>
                <a:close/>
                <a:moveTo>
                  <a:pt x="92869" y="192881"/>
                </a:moveTo>
                <a:lnTo>
                  <a:pt x="92869" y="250031"/>
                </a:lnTo>
                <a:cubicBezTo>
                  <a:pt x="92869" y="261908"/>
                  <a:pt x="102424" y="271463"/>
                  <a:pt x="114300" y="271463"/>
                </a:cubicBezTo>
                <a:cubicBezTo>
                  <a:pt x="126176" y="271463"/>
                  <a:pt x="135731" y="261908"/>
                  <a:pt x="135731" y="250031"/>
                </a:cubicBezTo>
                <a:lnTo>
                  <a:pt x="135731" y="192881"/>
                </a:lnTo>
                <a:cubicBezTo>
                  <a:pt x="135731" y="181005"/>
                  <a:pt x="126176" y="171450"/>
                  <a:pt x="114300" y="171450"/>
                </a:cubicBezTo>
                <a:cubicBezTo>
                  <a:pt x="102424" y="171450"/>
                  <a:pt x="92869" y="181005"/>
                  <a:pt x="92869" y="192881"/>
                </a:cubicBezTo>
                <a:close/>
                <a:moveTo>
                  <a:pt x="164306" y="107156"/>
                </a:moveTo>
                <a:lnTo>
                  <a:pt x="164306" y="250031"/>
                </a:lnTo>
                <a:cubicBezTo>
                  <a:pt x="164306" y="261908"/>
                  <a:pt x="173861" y="271463"/>
                  <a:pt x="185738" y="271463"/>
                </a:cubicBezTo>
                <a:cubicBezTo>
                  <a:pt x="197614" y="271463"/>
                  <a:pt x="207169" y="261908"/>
                  <a:pt x="207169" y="250031"/>
                </a:cubicBezTo>
                <a:lnTo>
                  <a:pt x="207169" y="107156"/>
                </a:lnTo>
                <a:cubicBezTo>
                  <a:pt x="207169" y="95280"/>
                  <a:pt x="197614" y="85725"/>
                  <a:pt x="185738" y="85725"/>
                </a:cubicBezTo>
                <a:cubicBezTo>
                  <a:pt x="173861" y="85725"/>
                  <a:pt x="164306" y="95280"/>
                  <a:pt x="164306" y="107156"/>
                </a:cubicBezTo>
                <a:close/>
                <a:moveTo>
                  <a:pt x="235744" y="164306"/>
                </a:moveTo>
                <a:lnTo>
                  <a:pt x="235744" y="250031"/>
                </a:lnTo>
                <a:cubicBezTo>
                  <a:pt x="235744" y="261908"/>
                  <a:pt x="245299" y="271463"/>
                  <a:pt x="257175" y="271463"/>
                </a:cubicBezTo>
                <a:cubicBezTo>
                  <a:pt x="269051" y="271463"/>
                  <a:pt x="278606" y="261908"/>
                  <a:pt x="278606" y="250031"/>
                </a:cubicBezTo>
                <a:lnTo>
                  <a:pt x="278606" y="164306"/>
                </a:lnTo>
                <a:cubicBezTo>
                  <a:pt x="278606" y="152430"/>
                  <a:pt x="269051" y="142875"/>
                  <a:pt x="257175" y="142875"/>
                </a:cubicBezTo>
                <a:cubicBezTo>
                  <a:pt x="245299" y="142875"/>
                  <a:pt x="235744" y="152430"/>
                  <a:pt x="235744" y="164306"/>
                </a:cubicBezTo>
                <a:close/>
              </a:path>
            </a:pathLst>
          </a:custGeom>
          <a:solidFill>
            <a:srgbClr val="5C7CB3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7" name="Text 4"/>
          <p:cNvSpPr/>
          <p:nvPr/>
        </p:nvSpPr>
        <p:spPr>
          <a:xfrm>
            <a:off x="1709241" y="4064000"/>
            <a:ext cx="13208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30000"/>
              </a:lnSpc>
              <a:buNone/>
            </a:pPr>
            <a:r>
              <a:rPr lang="en-US" sz="1800" dirty="0">
                <a:solidFill>
                  <a:srgbClr val="3737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Анализ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863600" y="4521200"/>
            <a:ext cx="30099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1400" dirty="0">
                <a:solidFill>
                  <a:srgbClr val="3737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Анализ текущих проблем и выявление требований к системе.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4385667" y="3200400"/>
            <a:ext cx="3416300" cy="2286000"/>
          </a:xfrm>
          <a:custGeom>
            <a:avLst/>
            <a:gdLst/>
            <a:ahLst/>
            <a:cxnLst/>
            <a:rect l="l" t="t" r="r" b="b"/>
            <a:pathLst>
              <a:path w="3416300" h="2286000">
                <a:moveTo>
                  <a:pt x="101590" y="0"/>
                </a:moveTo>
                <a:lnTo>
                  <a:pt x="3314710" y="0"/>
                </a:lnTo>
                <a:cubicBezTo>
                  <a:pt x="3370817" y="0"/>
                  <a:pt x="3416300" y="45483"/>
                  <a:pt x="3416300" y="101590"/>
                </a:cubicBezTo>
                <a:lnTo>
                  <a:pt x="3416300" y="2184410"/>
                </a:lnTo>
                <a:cubicBezTo>
                  <a:pt x="3416300" y="2240517"/>
                  <a:pt x="3370817" y="2286000"/>
                  <a:pt x="3314710" y="2286000"/>
                </a:cubicBezTo>
                <a:lnTo>
                  <a:pt x="101590" y="2286000"/>
                </a:lnTo>
                <a:cubicBezTo>
                  <a:pt x="45483" y="2286000"/>
                  <a:pt x="0" y="2240517"/>
                  <a:pt x="0" y="2184410"/>
                </a:cubicBezTo>
                <a:lnTo>
                  <a:pt x="0" y="101590"/>
                </a:lnTo>
                <a:cubicBezTo>
                  <a:pt x="0" y="45521"/>
                  <a:pt x="45521" y="0"/>
                  <a:pt x="101590" y="0"/>
                </a:cubicBezTo>
                <a:close/>
              </a:path>
            </a:pathLst>
          </a:custGeom>
          <a:solidFill>
            <a:srgbClr val="8FA7D0">
              <a:alpha val="20000"/>
            </a:srgbClr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10" name="Shape 7"/>
          <p:cNvSpPr/>
          <p:nvPr/>
        </p:nvSpPr>
        <p:spPr>
          <a:xfrm>
            <a:off x="5867301" y="34417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360759" y="0"/>
                </a:moveTo>
                <a:cubicBezTo>
                  <a:pt x="377904" y="0"/>
                  <a:pt x="394335" y="6787"/>
                  <a:pt x="406390" y="18931"/>
                </a:cubicBezTo>
                <a:lnTo>
                  <a:pt x="438269" y="50810"/>
                </a:lnTo>
                <a:cubicBezTo>
                  <a:pt x="450413" y="62865"/>
                  <a:pt x="457200" y="79296"/>
                  <a:pt x="457200" y="96441"/>
                </a:cubicBezTo>
                <a:cubicBezTo>
                  <a:pt x="457200" y="113586"/>
                  <a:pt x="450413" y="130016"/>
                  <a:pt x="438269" y="142071"/>
                </a:cubicBezTo>
                <a:lnTo>
                  <a:pt x="398175" y="182166"/>
                </a:lnTo>
                <a:lnTo>
                  <a:pt x="275034" y="59025"/>
                </a:lnTo>
                <a:lnTo>
                  <a:pt x="315129" y="18931"/>
                </a:lnTo>
                <a:cubicBezTo>
                  <a:pt x="327184" y="6787"/>
                  <a:pt x="343614" y="0"/>
                  <a:pt x="360759" y="0"/>
                </a:cubicBezTo>
                <a:close/>
                <a:moveTo>
                  <a:pt x="52596" y="281374"/>
                </a:moveTo>
                <a:lnTo>
                  <a:pt x="244763" y="89297"/>
                </a:lnTo>
                <a:lnTo>
                  <a:pt x="367903" y="212437"/>
                </a:lnTo>
                <a:lnTo>
                  <a:pt x="175826" y="404604"/>
                </a:lnTo>
                <a:cubicBezTo>
                  <a:pt x="166271" y="414159"/>
                  <a:pt x="154305" y="421124"/>
                  <a:pt x="141268" y="424785"/>
                </a:cubicBezTo>
                <a:lnTo>
                  <a:pt x="27146" y="456396"/>
                </a:lnTo>
                <a:cubicBezTo>
                  <a:pt x="19735" y="458450"/>
                  <a:pt x="11698" y="456396"/>
                  <a:pt x="6251" y="450860"/>
                </a:cubicBezTo>
                <a:cubicBezTo>
                  <a:pt x="804" y="445324"/>
                  <a:pt x="-1339" y="437376"/>
                  <a:pt x="714" y="429964"/>
                </a:cubicBezTo>
                <a:lnTo>
                  <a:pt x="32504" y="315932"/>
                </a:lnTo>
                <a:cubicBezTo>
                  <a:pt x="36165" y="302895"/>
                  <a:pt x="43041" y="291019"/>
                  <a:pt x="52685" y="281374"/>
                </a:cubicBezTo>
                <a:close/>
                <a:moveTo>
                  <a:pt x="201275" y="72152"/>
                </a:moveTo>
                <a:lnTo>
                  <a:pt x="72152" y="201275"/>
                </a:lnTo>
                <a:lnTo>
                  <a:pt x="10448" y="139571"/>
                </a:lnTo>
                <a:cubicBezTo>
                  <a:pt x="-3483" y="125641"/>
                  <a:pt x="-3483" y="103049"/>
                  <a:pt x="10448" y="89029"/>
                </a:cubicBezTo>
                <a:lnTo>
                  <a:pt x="89029" y="10448"/>
                </a:lnTo>
                <a:cubicBezTo>
                  <a:pt x="102959" y="-3483"/>
                  <a:pt x="125551" y="-3483"/>
                  <a:pt x="139571" y="10448"/>
                </a:cubicBezTo>
                <a:lnTo>
                  <a:pt x="144840" y="15716"/>
                </a:lnTo>
                <a:lnTo>
                  <a:pt x="94565" y="65990"/>
                </a:lnTo>
                <a:cubicBezTo>
                  <a:pt x="87600" y="72956"/>
                  <a:pt x="87600" y="84296"/>
                  <a:pt x="94565" y="91261"/>
                </a:cubicBezTo>
                <a:cubicBezTo>
                  <a:pt x="101531" y="98227"/>
                  <a:pt x="112871" y="98227"/>
                  <a:pt x="119836" y="91261"/>
                </a:cubicBezTo>
                <a:lnTo>
                  <a:pt x="170111" y="40987"/>
                </a:lnTo>
                <a:lnTo>
                  <a:pt x="201275" y="72152"/>
                </a:lnTo>
                <a:close/>
                <a:moveTo>
                  <a:pt x="385048" y="255925"/>
                </a:moveTo>
                <a:lnTo>
                  <a:pt x="416213" y="287089"/>
                </a:lnTo>
                <a:lnTo>
                  <a:pt x="365939" y="337364"/>
                </a:lnTo>
                <a:cubicBezTo>
                  <a:pt x="358973" y="344329"/>
                  <a:pt x="358973" y="355669"/>
                  <a:pt x="365939" y="362635"/>
                </a:cubicBezTo>
                <a:cubicBezTo>
                  <a:pt x="372904" y="369600"/>
                  <a:pt x="384244" y="369600"/>
                  <a:pt x="391210" y="362635"/>
                </a:cubicBezTo>
                <a:lnTo>
                  <a:pt x="441484" y="312360"/>
                </a:lnTo>
                <a:lnTo>
                  <a:pt x="446752" y="317629"/>
                </a:lnTo>
                <a:cubicBezTo>
                  <a:pt x="460683" y="331559"/>
                  <a:pt x="460683" y="354151"/>
                  <a:pt x="446752" y="368171"/>
                </a:cubicBezTo>
                <a:lnTo>
                  <a:pt x="368171" y="446752"/>
                </a:lnTo>
                <a:cubicBezTo>
                  <a:pt x="354241" y="460683"/>
                  <a:pt x="331649" y="460683"/>
                  <a:pt x="317629" y="446752"/>
                </a:cubicBezTo>
                <a:lnTo>
                  <a:pt x="255925" y="385048"/>
                </a:lnTo>
                <a:lnTo>
                  <a:pt x="385048" y="255925"/>
                </a:lnTo>
                <a:close/>
              </a:path>
            </a:pathLst>
          </a:custGeom>
          <a:solidFill>
            <a:srgbClr val="8FA7D0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11" name="Text 8"/>
          <p:cNvSpPr/>
          <p:nvPr/>
        </p:nvSpPr>
        <p:spPr>
          <a:xfrm>
            <a:off x="4892278" y="4064000"/>
            <a:ext cx="2413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30000"/>
              </a:lnSpc>
              <a:buNone/>
            </a:pPr>
            <a:r>
              <a:rPr lang="en-US" sz="1800" dirty="0">
                <a:solidFill>
                  <a:srgbClr val="3737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Проектирование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4588867" y="4521200"/>
            <a:ext cx="30099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1400" dirty="0">
                <a:solidFill>
                  <a:srgbClr val="3737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Разработка концепции, интерфейса и функциональных требований.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8111034" y="3200400"/>
            <a:ext cx="3416300" cy="2286000"/>
          </a:xfrm>
          <a:custGeom>
            <a:avLst/>
            <a:gdLst/>
            <a:ahLst/>
            <a:cxnLst/>
            <a:rect l="l" t="t" r="r" b="b"/>
            <a:pathLst>
              <a:path w="3416300" h="2286000">
                <a:moveTo>
                  <a:pt x="101590" y="0"/>
                </a:moveTo>
                <a:lnTo>
                  <a:pt x="3314710" y="0"/>
                </a:lnTo>
                <a:cubicBezTo>
                  <a:pt x="3370817" y="0"/>
                  <a:pt x="3416300" y="45483"/>
                  <a:pt x="3416300" y="101590"/>
                </a:cubicBezTo>
                <a:lnTo>
                  <a:pt x="3416300" y="2184410"/>
                </a:lnTo>
                <a:cubicBezTo>
                  <a:pt x="3416300" y="2240517"/>
                  <a:pt x="3370817" y="2286000"/>
                  <a:pt x="3314710" y="2286000"/>
                </a:cubicBezTo>
                <a:lnTo>
                  <a:pt x="101590" y="2286000"/>
                </a:lnTo>
                <a:cubicBezTo>
                  <a:pt x="45483" y="2286000"/>
                  <a:pt x="0" y="2240517"/>
                  <a:pt x="0" y="2184410"/>
                </a:cubicBezTo>
                <a:lnTo>
                  <a:pt x="0" y="101590"/>
                </a:lnTo>
                <a:cubicBezTo>
                  <a:pt x="0" y="45521"/>
                  <a:pt x="45521" y="0"/>
                  <a:pt x="101590" y="0"/>
                </a:cubicBezTo>
                <a:close/>
              </a:path>
            </a:pathLst>
          </a:custGeom>
          <a:solidFill>
            <a:srgbClr val="7097E5">
              <a:alpha val="10196"/>
            </a:srgbClr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14" name="Shape 11"/>
          <p:cNvSpPr/>
          <p:nvPr/>
        </p:nvSpPr>
        <p:spPr>
          <a:xfrm>
            <a:off x="9535517" y="3441700"/>
            <a:ext cx="571500" cy="457200"/>
          </a:xfrm>
          <a:custGeom>
            <a:avLst/>
            <a:gdLst/>
            <a:ahLst/>
            <a:cxnLst/>
            <a:rect l="l" t="t" r="r" b="b"/>
            <a:pathLst>
              <a:path w="571500" h="457200">
                <a:moveTo>
                  <a:pt x="371386" y="187970"/>
                </a:moveTo>
                <a:cubicBezTo>
                  <a:pt x="382280" y="185023"/>
                  <a:pt x="393710" y="190202"/>
                  <a:pt x="398621" y="200293"/>
                </a:cubicBezTo>
                <a:lnTo>
                  <a:pt x="415230" y="233869"/>
                </a:lnTo>
                <a:cubicBezTo>
                  <a:pt x="424428" y="235119"/>
                  <a:pt x="433447" y="237619"/>
                  <a:pt x="441930" y="241102"/>
                </a:cubicBezTo>
                <a:lnTo>
                  <a:pt x="473184" y="220295"/>
                </a:lnTo>
                <a:cubicBezTo>
                  <a:pt x="482560" y="214045"/>
                  <a:pt x="494973" y="215295"/>
                  <a:pt x="502920" y="223242"/>
                </a:cubicBezTo>
                <a:lnTo>
                  <a:pt x="520065" y="240387"/>
                </a:lnTo>
                <a:cubicBezTo>
                  <a:pt x="528012" y="248335"/>
                  <a:pt x="529263" y="260836"/>
                  <a:pt x="523012" y="270123"/>
                </a:cubicBezTo>
                <a:lnTo>
                  <a:pt x="502206" y="301288"/>
                </a:lnTo>
                <a:cubicBezTo>
                  <a:pt x="503902" y="305485"/>
                  <a:pt x="505420" y="309860"/>
                  <a:pt x="506670" y="314414"/>
                </a:cubicBezTo>
                <a:cubicBezTo>
                  <a:pt x="507921" y="318968"/>
                  <a:pt x="508724" y="323433"/>
                  <a:pt x="509349" y="327987"/>
                </a:cubicBezTo>
                <a:lnTo>
                  <a:pt x="543014" y="344597"/>
                </a:lnTo>
                <a:cubicBezTo>
                  <a:pt x="553105" y="349597"/>
                  <a:pt x="558284" y="361027"/>
                  <a:pt x="555337" y="371832"/>
                </a:cubicBezTo>
                <a:lnTo>
                  <a:pt x="549086" y="395228"/>
                </a:lnTo>
                <a:cubicBezTo>
                  <a:pt x="546140" y="406033"/>
                  <a:pt x="536049" y="413355"/>
                  <a:pt x="524798" y="412641"/>
                </a:cubicBezTo>
                <a:lnTo>
                  <a:pt x="487293" y="410230"/>
                </a:lnTo>
                <a:cubicBezTo>
                  <a:pt x="481667" y="417463"/>
                  <a:pt x="475149" y="424160"/>
                  <a:pt x="467737" y="429875"/>
                </a:cubicBezTo>
                <a:lnTo>
                  <a:pt x="470148" y="467291"/>
                </a:lnTo>
                <a:cubicBezTo>
                  <a:pt x="470862" y="478542"/>
                  <a:pt x="463540" y="488722"/>
                  <a:pt x="452735" y="491579"/>
                </a:cubicBezTo>
                <a:lnTo>
                  <a:pt x="429339" y="497830"/>
                </a:lnTo>
                <a:cubicBezTo>
                  <a:pt x="418445" y="500777"/>
                  <a:pt x="407104" y="495598"/>
                  <a:pt x="402104" y="485507"/>
                </a:cubicBezTo>
                <a:lnTo>
                  <a:pt x="385495" y="451931"/>
                </a:lnTo>
                <a:cubicBezTo>
                  <a:pt x="376297" y="450681"/>
                  <a:pt x="367278" y="448181"/>
                  <a:pt x="358795" y="444698"/>
                </a:cubicBezTo>
                <a:lnTo>
                  <a:pt x="327541" y="465505"/>
                </a:lnTo>
                <a:cubicBezTo>
                  <a:pt x="318165" y="471755"/>
                  <a:pt x="305753" y="470505"/>
                  <a:pt x="297805" y="462558"/>
                </a:cubicBezTo>
                <a:lnTo>
                  <a:pt x="280660" y="445413"/>
                </a:lnTo>
                <a:cubicBezTo>
                  <a:pt x="272713" y="437465"/>
                  <a:pt x="271463" y="425053"/>
                  <a:pt x="277713" y="415677"/>
                </a:cubicBezTo>
                <a:lnTo>
                  <a:pt x="298519" y="384423"/>
                </a:lnTo>
                <a:cubicBezTo>
                  <a:pt x="296823" y="380226"/>
                  <a:pt x="295305" y="375851"/>
                  <a:pt x="294055" y="371296"/>
                </a:cubicBezTo>
                <a:cubicBezTo>
                  <a:pt x="292804" y="366742"/>
                  <a:pt x="292001" y="362188"/>
                  <a:pt x="291376" y="357723"/>
                </a:cubicBezTo>
                <a:lnTo>
                  <a:pt x="257711" y="341114"/>
                </a:lnTo>
                <a:cubicBezTo>
                  <a:pt x="247620" y="336113"/>
                  <a:pt x="242530" y="324683"/>
                  <a:pt x="245388" y="313879"/>
                </a:cubicBezTo>
                <a:lnTo>
                  <a:pt x="251639" y="290483"/>
                </a:lnTo>
                <a:cubicBezTo>
                  <a:pt x="254585" y="279678"/>
                  <a:pt x="264676" y="272355"/>
                  <a:pt x="275927" y="273070"/>
                </a:cubicBezTo>
                <a:lnTo>
                  <a:pt x="313343" y="275481"/>
                </a:lnTo>
                <a:cubicBezTo>
                  <a:pt x="318968" y="268248"/>
                  <a:pt x="325487" y="261551"/>
                  <a:pt x="332899" y="255836"/>
                </a:cubicBezTo>
                <a:lnTo>
                  <a:pt x="330488" y="218509"/>
                </a:lnTo>
                <a:cubicBezTo>
                  <a:pt x="329773" y="207258"/>
                  <a:pt x="337096" y="197078"/>
                  <a:pt x="347901" y="194221"/>
                </a:cubicBezTo>
                <a:lnTo>
                  <a:pt x="371296" y="187970"/>
                </a:lnTo>
                <a:close/>
                <a:moveTo>
                  <a:pt x="400407" y="303609"/>
                </a:moveTo>
                <a:cubicBezTo>
                  <a:pt x="378722" y="303634"/>
                  <a:pt x="361137" y="321260"/>
                  <a:pt x="361161" y="342945"/>
                </a:cubicBezTo>
                <a:cubicBezTo>
                  <a:pt x="361186" y="364630"/>
                  <a:pt x="378811" y="382215"/>
                  <a:pt x="400496" y="382191"/>
                </a:cubicBezTo>
                <a:cubicBezTo>
                  <a:pt x="422182" y="382166"/>
                  <a:pt x="439767" y="364540"/>
                  <a:pt x="439742" y="342855"/>
                </a:cubicBezTo>
                <a:cubicBezTo>
                  <a:pt x="439718" y="321170"/>
                  <a:pt x="422092" y="303585"/>
                  <a:pt x="400407" y="303609"/>
                </a:cubicBezTo>
                <a:close/>
                <a:moveTo>
                  <a:pt x="200829" y="-40630"/>
                </a:moveTo>
                <a:lnTo>
                  <a:pt x="224224" y="-34379"/>
                </a:lnTo>
                <a:cubicBezTo>
                  <a:pt x="235029" y="-31433"/>
                  <a:pt x="242352" y="-21253"/>
                  <a:pt x="241637" y="-10091"/>
                </a:cubicBezTo>
                <a:lnTo>
                  <a:pt x="239226" y="27236"/>
                </a:lnTo>
                <a:cubicBezTo>
                  <a:pt x="246638" y="32951"/>
                  <a:pt x="253157" y="39559"/>
                  <a:pt x="258782" y="46881"/>
                </a:cubicBezTo>
                <a:lnTo>
                  <a:pt x="296287" y="44470"/>
                </a:lnTo>
                <a:cubicBezTo>
                  <a:pt x="307449" y="43755"/>
                  <a:pt x="317629" y="51078"/>
                  <a:pt x="320576" y="61883"/>
                </a:cubicBezTo>
                <a:lnTo>
                  <a:pt x="326827" y="85279"/>
                </a:lnTo>
                <a:cubicBezTo>
                  <a:pt x="329684" y="96083"/>
                  <a:pt x="324594" y="107513"/>
                  <a:pt x="314504" y="112514"/>
                </a:cubicBezTo>
                <a:lnTo>
                  <a:pt x="280839" y="129123"/>
                </a:lnTo>
                <a:cubicBezTo>
                  <a:pt x="280214" y="133677"/>
                  <a:pt x="279321" y="138232"/>
                  <a:pt x="278160" y="142696"/>
                </a:cubicBezTo>
                <a:cubicBezTo>
                  <a:pt x="276999" y="147161"/>
                  <a:pt x="275392" y="151626"/>
                  <a:pt x="273695" y="155823"/>
                </a:cubicBezTo>
                <a:lnTo>
                  <a:pt x="294501" y="187077"/>
                </a:lnTo>
                <a:cubicBezTo>
                  <a:pt x="300752" y="196453"/>
                  <a:pt x="299502" y="208865"/>
                  <a:pt x="291554" y="216813"/>
                </a:cubicBezTo>
                <a:lnTo>
                  <a:pt x="274409" y="233958"/>
                </a:lnTo>
                <a:cubicBezTo>
                  <a:pt x="266462" y="241905"/>
                  <a:pt x="254050" y="243155"/>
                  <a:pt x="244673" y="236905"/>
                </a:cubicBezTo>
                <a:lnTo>
                  <a:pt x="213420" y="216098"/>
                </a:lnTo>
                <a:cubicBezTo>
                  <a:pt x="204936" y="219581"/>
                  <a:pt x="195917" y="222081"/>
                  <a:pt x="186720" y="223331"/>
                </a:cubicBezTo>
                <a:lnTo>
                  <a:pt x="170111" y="256907"/>
                </a:lnTo>
                <a:cubicBezTo>
                  <a:pt x="165110" y="266998"/>
                  <a:pt x="153680" y="272088"/>
                  <a:pt x="142875" y="269230"/>
                </a:cubicBezTo>
                <a:lnTo>
                  <a:pt x="119479" y="262979"/>
                </a:lnTo>
                <a:cubicBezTo>
                  <a:pt x="108585" y="260033"/>
                  <a:pt x="101352" y="249853"/>
                  <a:pt x="102066" y="238691"/>
                </a:cubicBezTo>
                <a:lnTo>
                  <a:pt x="104477" y="201275"/>
                </a:lnTo>
                <a:cubicBezTo>
                  <a:pt x="97066" y="195560"/>
                  <a:pt x="90547" y="188952"/>
                  <a:pt x="84921" y="181630"/>
                </a:cubicBezTo>
                <a:lnTo>
                  <a:pt x="47417" y="184041"/>
                </a:lnTo>
                <a:cubicBezTo>
                  <a:pt x="36255" y="184755"/>
                  <a:pt x="26075" y="177433"/>
                  <a:pt x="23128" y="166628"/>
                </a:cubicBezTo>
                <a:lnTo>
                  <a:pt x="16877" y="143232"/>
                </a:lnTo>
                <a:cubicBezTo>
                  <a:pt x="14020" y="132427"/>
                  <a:pt x="19110" y="120997"/>
                  <a:pt x="29200" y="115997"/>
                </a:cubicBezTo>
                <a:lnTo>
                  <a:pt x="62865" y="99387"/>
                </a:lnTo>
                <a:cubicBezTo>
                  <a:pt x="63490" y="94833"/>
                  <a:pt x="64383" y="90368"/>
                  <a:pt x="65544" y="85814"/>
                </a:cubicBezTo>
                <a:cubicBezTo>
                  <a:pt x="66794" y="81260"/>
                  <a:pt x="68223" y="76885"/>
                  <a:pt x="70009" y="72688"/>
                </a:cubicBezTo>
                <a:lnTo>
                  <a:pt x="49203" y="41523"/>
                </a:lnTo>
                <a:cubicBezTo>
                  <a:pt x="42952" y="32147"/>
                  <a:pt x="44202" y="19735"/>
                  <a:pt x="52149" y="11787"/>
                </a:cubicBezTo>
                <a:lnTo>
                  <a:pt x="69294" y="-5358"/>
                </a:lnTo>
                <a:cubicBezTo>
                  <a:pt x="77242" y="-13305"/>
                  <a:pt x="89654" y="-14555"/>
                  <a:pt x="99030" y="-8305"/>
                </a:cubicBezTo>
                <a:lnTo>
                  <a:pt x="130284" y="12502"/>
                </a:lnTo>
                <a:cubicBezTo>
                  <a:pt x="138767" y="9019"/>
                  <a:pt x="147786" y="6519"/>
                  <a:pt x="156984" y="5269"/>
                </a:cubicBezTo>
                <a:lnTo>
                  <a:pt x="173593" y="-28307"/>
                </a:lnTo>
                <a:cubicBezTo>
                  <a:pt x="178594" y="-38398"/>
                  <a:pt x="189934" y="-43488"/>
                  <a:pt x="200829" y="-40630"/>
                </a:cubicBezTo>
                <a:close/>
                <a:moveTo>
                  <a:pt x="171807" y="75009"/>
                </a:moveTo>
                <a:cubicBezTo>
                  <a:pt x="150122" y="75009"/>
                  <a:pt x="132517" y="92615"/>
                  <a:pt x="132517" y="114300"/>
                </a:cubicBezTo>
                <a:cubicBezTo>
                  <a:pt x="132517" y="135985"/>
                  <a:pt x="150122" y="153591"/>
                  <a:pt x="171807" y="153591"/>
                </a:cubicBezTo>
                <a:cubicBezTo>
                  <a:pt x="193492" y="153591"/>
                  <a:pt x="211098" y="135985"/>
                  <a:pt x="211098" y="114300"/>
                </a:cubicBezTo>
                <a:cubicBezTo>
                  <a:pt x="211098" y="92615"/>
                  <a:pt x="193492" y="75009"/>
                  <a:pt x="171807" y="75009"/>
                </a:cubicBezTo>
                <a:close/>
              </a:path>
            </a:pathLst>
          </a:custGeom>
          <a:solidFill>
            <a:srgbClr val="7097E5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15" name="Text 12"/>
          <p:cNvSpPr/>
          <p:nvPr/>
        </p:nvSpPr>
        <p:spPr>
          <a:xfrm>
            <a:off x="8905478" y="4064000"/>
            <a:ext cx="18288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30000"/>
              </a:lnSpc>
              <a:buNone/>
            </a:pPr>
            <a:r>
              <a:rPr lang="en-US" sz="1800" dirty="0">
                <a:solidFill>
                  <a:srgbClr val="3737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Реализация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8314234" y="4521200"/>
            <a:ext cx="3009900" cy="762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1400" dirty="0">
                <a:solidFill>
                  <a:srgbClr val="3737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Создание, программирование, тестирование и внедрение готового бота.</a:t>
            </a:r>
            <a:endParaRPr lang="en-US" sz="1600" dirty="0"/>
          </a:p>
        </p:txBody>
      </p:sp>
      <p:pic>
        <p:nvPicPr>
          <p:cNvPr id="17" name="Image 1" descr="https://kimi-img.moonshot.cn/pub/slides/slides_tmpl/image/25-08-27-19:59:32-d2nf6918bjvh7rlj00q0.png">
            <a:extLst>
              <a:ext uri="{FF2B5EF4-FFF2-40B4-BE49-F238E27FC236}">
                <a16:creationId xmlns:a16="http://schemas.microsoft.com/office/drawing/2014/main" id="{634D125A-0A95-F730-BFB0-8045D65F1D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790575"/>
            <a:ext cx="5182870" cy="183515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4649F88-9D89-FEBA-3CB3-AEB1E7D43E8E}"/>
              </a:ext>
            </a:extLst>
          </p:cNvPr>
          <p:cNvSpPr txBox="1"/>
          <p:nvPr/>
        </p:nvSpPr>
        <p:spPr>
          <a:xfrm>
            <a:off x="762000" y="203796"/>
            <a:ext cx="6223000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400" b="0" i="0" u="none" strike="noStrike" kern="1200" cap="none" spc="0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MiSans" pitchFamily="34" charset="0"/>
                <a:ea typeface="MiSans" pitchFamily="34" charset="-122"/>
                <a:cs typeface="MiSans" pitchFamily="34" charset="-120"/>
              </a:rPr>
              <a:t>Введение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19:59:49-d2nf6d98bjvh7rlj01e0.jpg"/>
          <p:cNvPicPr>
            <a:picLocks noChangeAspect="1"/>
          </p:cNvPicPr>
          <p:nvPr/>
        </p:nvPicPr>
        <p:blipFill>
          <a:blip r:embed="rId3"/>
          <a:srcRect r="426"/>
          <a:stretch/>
        </p:blipFill>
        <p:spPr>
          <a:xfrm>
            <a:off x="0" y="0"/>
            <a:ext cx="12204700" cy="688467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54000" y="1854200"/>
            <a:ext cx="59436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90000"/>
              </a:lnSpc>
              <a:buNone/>
            </a:pPr>
            <a:r>
              <a:rPr lang="en-US" sz="3600" dirty="0">
                <a:solidFill>
                  <a:srgbClr val="5C7CB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Объект исследования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254000" y="2565400"/>
            <a:ext cx="5435600" cy="711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30000"/>
              </a:lnSpc>
              <a:buNone/>
            </a:pPr>
            <a:r>
              <a:rPr lang="en-US" sz="1800" dirty="0">
                <a:solidFill>
                  <a:srgbClr val="3737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Система бронирования лектория в коворкинге общежития «Башня» МАИ.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254000" y="3479800"/>
            <a:ext cx="5435600" cy="152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3737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Исследование направлено на анализ существующих процессов резервирования, выявление их недостатков и разработку автоматизированного решения для повышения эффективности и удовлетворённости пользователей.</a:t>
            </a:r>
            <a:endParaRPr lang="en-US" sz="1600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2CEB05A-F9D4-55D2-FC72-7D22A55109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8500" y="533401"/>
            <a:ext cx="6350000" cy="396875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19:59:49-d2nf6d98bjvh7rlj01e0.jpg"/>
          <p:cNvPicPr>
            <a:picLocks noChangeAspect="1"/>
          </p:cNvPicPr>
          <p:nvPr/>
        </p:nvPicPr>
        <p:blipFill>
          <a:blip r:embed="rId3"/>
          <a:srcRect r="426"/>
          <a:stretch/>
        </p:blipFill>
        <p:spPr>
          <a:xfrm>
            <a:off x="0" y="31750"/>
            <a:ext cx="12204700" cy="688467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0" y="1600200"/>
            <a:ext cx="121920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90000"/>
              </a:lnSpc>
              <a:buNone/>
            </a:pPr>
            <a:r>
              <a:rPr lang="en-US" sz="3600" dirty="0">
                <a:solidFill>
                  <a:srgbClr val="5C7CB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Проблемы текущей системы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827584" y="2514600"/>
            <a:ext cx="2349500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80000"/>
              </a:lnSpc>
              <a:buNone/>
            </a:pPr>
            <a:r>
              <a:rPr lang="en-US" sz="7200" dirty="0">
                <a:solidFill>
                  <a:srgbClr val="7097E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70%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391418" y="3530600"/>
            <a:ext cx="32258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30000"/>
              </a:lnSpc>
              <a:buNone/>
            </a:pPr>
            <a:r>
              <a:rPr lang="en-US" sz="1600" dirty="0">
                <a:solidFill>
                  <a:srgbClr val="3737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считают систему неудобной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543520" y="3886200"/>
            <a:ext cx="29210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1400" dirty="0">
                <a:solidFill>
                  <a:srgbClr val="3737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Из-за необходимости личного присутствия.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4043561" y="2844800"/>
            <a:ext cx="12700" cy="1219200"/>
          </a:xfrm>
          <a:custGeom>
            <a:avLst/>
            <a:gdLst/>
            <a:ahLst/>
            <a:cxnLst/>
            <a:rect l="l" t="t" r="r" b="b"/>
            <a:pathLst>
              <a:path w="12700" h="1219200">
                <a:moveTo>
                  <a:pt x="0" y="0"/>
                </a:moveTo>
                <a:lnTo>
                  <a:pt x="12700" y="0"/>
                </a:lnTo>
                <a:lnTo>
                  <a:pt x="12700" y="1219200"/>
                </a:lnTo>
                <a:lnTo>
                  <a:pt x="0" y="1219200"/>
                </a:lnTo>
                <a:lnTo>
                  <a:pt x="0" y="0"/>
                </a:lnTo>
                <a:close/>
              </a:path>
            </a:pathLst>
          </a:custGeom>
          <a:solidFill>
            <a:srgbClr val="8FA7D0">
              <a:alpha val="50196"/>
            </a:srgbClr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8" name="Text 5"/>
          <p:cNvSpPr/>
          <p:nvPr/>
        </p:nvSpPr>
        <p:spPr>
          <a:xfrm>
            <a:off x="4919365" y="2514600"/>
            <a:ext cx="2349500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80000"/>
              </a:lnSpc>
              <a:buNone/>
            </a:pPr>
            <a:r>
              <a:rPr lang="en-US" sz="7200" dirty="0">
                <a:solidFill>
                  <a:srgbClr val="7097E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50%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4584898" y="3530600"/>
            <a:ext cx="3022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30000"/>
              </a:lnSpc>
              <a:buNone/>
            </a:pPr>
            <a:r>
              <a:rPr lang="en-US" sz="1600" dirty="0">
                <a:solidFill>
                  <a:srgbClr val="3737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сталкивались с ошибками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4635302" y="3886200"/>
            <a:ext cx="29210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1400" dirty="0">
                <a:solidFill>
                  <a:srgbClr val="3737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Такими как двойные бронирования.</a:t>
            </a: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8135342" y="2844800"/>
            <a:ext cx="12700" cy="1219200"/>
          </a:xfrm>
          <a:custGeom>
            <a:avLst/>
            <a:gdLst/>
            <a:ahLst/>
            <a:cxnLst/>
            <a:rect l="l" t="t" r="r" b="b"/>
            <a:pathLst>
              <a:path w="12700" h="1219200">
                <a:moveTo>
                  <a:pt x="0" y="0"/>
                </a:moveTo>
                <a:lnTo>
                  <a:pt x="12700" y="0"/>
                </a:lnTo>
                <a:lnTo>
                  <a:pt x="12700" y="1219200"/>
                </a:lnTo>
                <a:lnTo>
                  <a:pt x="0" y="1219200"/>
                </a:lnTo>
                <a:lnTo>
                  <a:pt x="0" y="0"/>
                </a:lnTo>
                <a:close/>
              </a:path>
            </a:pathLst>
          </a:custGeom>
          <a:solidFill>
            <a:srgbClr val="8FA7D0">
              <a:alpha val="50196"/>
            </a:srgbClr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12" name="Shape 9"/>
          <p:cNvSpPr/>
          <p:nvPr/>
        </p:nvSpPr>
        <p:spPr>
          <a:xfrm>
            <a:off x="9882783" y="274955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0"/>
                </a:moveTo>
                <a:cubicBezTo>
                  <a:pt x="473024" y="0"/>
                  <a:pt x="609600" y="136576"/>
                  <a:pt x="609600" y="304800"/>
                </a:cubicBezTo>
                <a:cubicBezTo>
                  <a:pt x="609600" y="473024"/>
                  <a:pt x="473024" y="609600"/>
                  <a:pt x="304800" y="609600"/>
                </a:cubicBezTo>
                <a:cubicBezTo>
                  <a:pt x="136576" y="609600"/>
                  <a:pt x="0" y="473024"/>
                  <a:pt x="0" y="304800"/>
                </a:cubicBezTo>
                <a:cubicBezTo>
                  <a:pt x="0" y="136576"/>
                  <a:pt x="136576" y="0"/>
                  <a:pt x="304800" y="0"/>
                </a:cubicBezTo>
                <a:close/>
                <a:moveTo>
                  <a:pt x="276225" y="142875"/>
                </a:moveTo>
                <a:lnTo>
                  <a:pt x="276225" y="304800"/>
                </a:lnTo>
                <a:cubicBezTo>
                  <a:pt x="276225" y="314325"/>
                  <a:pt x="280987" y="323255"/>
                  <a:pt x="288965" y="328613"/>
                </a:cubicBezTo>
                <a:lnTo>
                  <a:pt x="403265" y="404813"/>
                </a:lnTo>
                <a:cubicBezTo>
                  <a:pt x="416362" y="413623"/>
                  <a:pt x="434102" y="410051"/>
                  <a:pt x="442913" y="396835"/>
                </a:cubicBezTo>
                <a:cubicBezTo>
                  <a:pt x="451723" y="383619"/>
                  <a:pt x="448151" y="365998"/>
                  <a:pt x="434935" y="357188"/>
                </a:cubicBezTo>
                <a:lnTo>
                  <a:pt x="333375" y="289560"/>
                </a:lnTo>
                <a:lnTo>
                  <a:pt x="333375" y="142875"/>
                </a:lnTo>
                <a:cubicBezTo>
                  <a:pt x="333375" y="127040"/>
                  <a:pt x="320635" y="114300"/>
                  <a:pt x="304800" y="114300"/>
                </a:cubicBezTo>
                <a:cubicBezTo>
                  <a:pt x="288965" y="114300"/>
                  <a:pt x="276225" y="127040"/>
                  <a:pt x="276225" y="142875"/>
                </a:cubicBezTo>
                <a:close/>
              </a:path>
            </a:pathLst>
          </a:custGeom>
          <a:solidFill>
            <a:srgbClr val="7097E5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13" name="Text 10"/>
          <p:cNvSpPr/>
          <p:nvPr/>
        </p:nvSpPr>
        <p:spPr>
          <a:xfrm>
            <a:off x="8532713" y="3562350"/>
            <a:ext cx="33147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30000"/>
              </a:lnSpc>
              <a:buNone/>
            </a:pPr>
            <a:r>
              <a:rPr lang="en-US" sz="1600" dirty="0">
                <a:solidFill>
                  <a:srgbClr val="3737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Высокие временные затраты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8602960" y="3917950"/>
            <a:ext cx="31750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1400" dirty="0">
                <a:solidFill>
                  <a:srgbClr val="3737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На ручное внесение изменений.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0" y="4902200"/>
            <a:ext cx="12192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30000"/>
              </a:lnSpc>
              <a:buNone/>
            </a:pPr>
            <a:r>
              <a:rPr lang="en-US" sz="1800" dirty="0">
                <a:solidFill>
                  <a:srgbClr val="3737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Текущая </a:t>
            </a:r>
            <a:r>
              <a:rPr lang="en-US" sz="1800" dirty="0" err="1">
                <a:solidFill>
                  <a:srgbClr val="3737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система</a:t>
            </a:r>
            <a:r>
              <a:rPr lang="en-US" sz="1800" dirty="0">
                <a:solidFill>
                  <a:srgbClr val="3737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снижает удовлетворённость пользователей и эффективность использования лектория.</a:t>
            </a:r>
            <a:endParaRPr lang="en-US" sz="1600" dirty="0"/>
          </a:p>
        </p:txBody>
      </p:sp>
      <p:pic>
        <p:nvPicPr>
          <p:cNvPr id="16" name="Image 1" descr="https://kimi-img.moonshot.cn/pub/slides/slides_tmpl/image/25-08-27-19:59:32-d2nf6918bjvh7rlj00q0.png">
            <a:extLst>
              <a:ext uri="{FF2B5EF4-FFF2-40B4-BE49-F238E27FC236}">
                <a16:creationId xmlns:a16="http://schemas.microsoft.com/office/drawing/2014/main" id="{F4AD76BB-450F-8FED-3BCB-2D0119E386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876300"/>
            <a:ext cx="5182870" cy="183515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373E2B7-D613-AE6F-787C-0551BE06DFEF}"/>
              </a:ext>
            </a:extLst>
          </p:cNvPr>
          <p:cNvSpPr txBox="1"/>
          <p:nvPr/>
        </p:nvSpPr>
        <p:spPr>
          <a:xfrm>
            <a:off x="543520" y="143471"/>
            <a:ext cx="6100762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400" b="0" i="0" u="none" strike="noStrike" kern="1200" cap="none" spc="0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MiSans" pitchFamily="34" charset="0"/>
                <a:ea typeface="MiSans" pitchFamily="34" charset="-122"/>
                <a:cs typeface="MiSans" pitchFamily="34" charset="-120"/>
              </a:rPr>
              <a:t>Актуальность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4D020D7-ED7F-9E0C-53B9-608130C906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19:59:49-d2nf6d98bjvh7rlj01e0.jpg">
            <a:extLst>
              <a:ext uri="{FF2B5EF4-FFF2-40B4-BE49-F238E27FC236}">
                <a16:creationId xmlns:a16="http://schemas.microsoft.com/office/drawing/2014/main" id="{1FC5EAC9-A81F-59A7-CCFF-A8ED14A174B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426"/>
          <a:stretch/>
        </p:blipFill>
        <p:spPr>
          <a:xfrm>
            <a:off x="0" y="-10160"/>
            <a:ext cx="12204700" cy="688467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01C4E1C6-1F77-5BCB-F9E4-73147ED06641}"/>
              </a:ext>
            </a:extLst>
          </p:cNvPr>
          <p:cNvSpPr/>
          <p:nvPr/>
        </p:nvSpPr>
        <p:spPr>
          <a:xfrm>
            <a:off x="153670" y="1250950"/>
            <a:ext cx="5029200" cy="1016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90000"/>
              </a:lnSpc>
              <a:buNone/>
            </a:pPr>
            <a:endParaRPr lang="en-US" sz="1600" b="1" dirty="0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C68219B5-2931-6548-82D7-71FD875CA474}"/>
              </a:ext>
            </a:extLst>
          </p:cNvPr>
          <p:cNvSpPr/>
          <p:nvPr/>
        </p:nvSpPr>
        <p:spPr>
          <a:xfrm>
            <a:off x="1691084" y="3073400"/>
            <a:ext cx="2971800" cy="1219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80000"/>
              </a:lnSpc>
              <a:buNone/>
            </a:pPr>
            <a:endParaRPr lang="en-US" sz="1600" dirty="0"/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57F5C17A-9988-CB65-3A1B-C4084C7E5536}"/>
              </a:ext>
            </a:extLst>
          </p:cNvPr>
          <p:cNvSpPr/>
          <p:nvPr/>
        </p:nvSpPr>
        <p:spPr>
          <a:xfrm>
            <a:off x="660400" y="4394200"/>
            <a:ext cx="5029200" cy="711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20000"/>
              </a:lnSpc>
              <a:buNone/>
            </a:pPr>
            <a:endParaRPr lang="en-US" sz="1600" dirty="0"/>
          </a:p>
        </p:txBody>
      </p:sp>
      <p:sp>
        <p:nvSpPr>
          <p:cNvPr id="6" name="Shape 3">
            <a:extLst>
              <a:ext uri="{FF2B5EF4-FFF2-40B4-BE49-F238E27FC236}">
                <a16:creationId xmlns:a16="http://schemas.microsoft.com/office/drawing/2014/main" id="{E7661C05-B8AE-DDD3-6CCE-5BE358E47BAD}"/>
              </a:ext>
            </a:extLst>
          </p:cNvPr>
          <p:cNvSpPr/>
          <p:nvPr/>
        </p:nvSpPr>
        <p:spPr>
          <a:xfrm>
            <a:off x="6407150" y="1486377"/>
            <a:ext cx="5486400" cy="3702050"/>
          </a:xfrm>
          <a:custGeom>
            <a:avLst/>
            <a:gdLst/>
            <a:ahLst/>
            <a:cxnLst/>
            <a:rect l="l" t="t" r="r" b="b"/>
            <a:pathLst>
              <a:path w="5435600" h="914400">
                <a:moveTo>
                  <a:pt x="101599" y="0"/>
                </a:moveTo>
                <a:lnTo>
                  <a:pt x="5334001" y="0"/>
                </a:lnTo>
                <a:cubicBezTo>
                  <a:pt x="5390113" y="0"/>
                  <a:pt x="5435600" y="45487"/>
                  <a:pt x="5435600" y="101599"/>
                </a:cubicBezTo>
                <a:lnTo>
                  <a:pt x="5435600" y="812801"/>
                </a:lnTo>
                <a:cubicBezTo>
                  <a:pt x="5435600" y="868913"/>
                  <a:pt x="5390113" y="914400"/>
                  <a:pt x="5334001" y="914400"/>
                </a:cubicBezTo>
                <a:lnTo>
                  <a:pt x="101599" y="914400"/>
                </a:lnTo>
                <a:cubicBezTo>
                  <a:pt x="45487" y="914400"/>
                  <a:pt x="0" y="868913"/>
                  <a:pt x="0" y="812801"/>
                </a:cubicBezTo>
                <a:lnTo>
                  <a:pt x="0" y="101599"/>
                </a:lnTo>
                <a:cubicBezTo>
                  <a:pt x="0" y="45525"/>
                  <a:pt x="45525" y="0"/>
                  <a:pt x="101599" y="0"/>
                </a:cubicBezTo>
                <a:close/>
              </a:path>
            </a:pathLst>
          </a:custGeom>
          <a:solidFill>
            <a:srgbClr val="8FA7D0">
              <a:alpha val="10196"/>
            </a:srgbClr>
          </a:solidFill>
          <a:ln/>
        </p:spPr>
        <p:txBody>
          <a:bodyPr/>
          <a:lstStyle/>
          <a:p>
            <a:endParaRPr lang="ru-RU" dirty="0"/>
          </a:p>
        </p:txBody>
      </p:sp>
      <p:sp>
        <p:nvSpPr>
          <p:cNvPr id="7" name="Shape 4">
            <a:extLst>
              <a:ext uri="{FF2B5EF4-FFF2-40B4-BE49-F238E27FC236}">
                <a16:creationId xmlns:a16="http://schemas.microsoft.com/office/drawing/2014/main" id="{6D6F5AF2-DC52-C34E-7EED-40E77B564CE8}"/>
              </a:ext>
            </a:extLst>
          </p:cNvPr>
          <p:cNvSpPr/>
          <p:nvPr/>
        </p:nvSpPr>
        <p:spPr>
          <a:xfrm>
            <a:off x="6731000" y="1771650"/>
            <a:ext cx="285750" cy="412750"/>
          </a:xfrm>
          <a:custGeom>
            <a:avLst/>
            <a:gdLst/>
            <a:ahLst/>
            <a:cxnLst/>
            <a:rect l="l" t="t" r="r" b="b"/>
            <a:pathLst>
              <a:path w="228600" h="304800">
                <a:moveTo>
                  <a:pt x="148769" y="39767"/>
                </a:moveTo>
                <a:cubicBezTo>
                  <a:pt x="154960" y="31254"/>
                  <a:pt x="153055" y="19348"/>
                  <a:pt x="144542" y="13156"/>
                </a:cubicBezTo>
                <a:cubicBezTo>
                  <a:pt x="136029" y="6965"/>
                  <a:pt x="124123" y="8870"/>
                  <a:pt x="117931" y="17383"/>
                </a:cubicBezTo>
                <a:lnTo>
                  <a:pt x="54828" y="104120"/>
                </a:lnTo>
                <a:lnTo>
                  <a:pt x="32504" y="81796"/>
                </a:lnTo>
                <a:cubicBezTo>
                  <a:pt x="25063" y="74355"/>
                  <a:pt x="12978" y="74355"/>
                  <a:pt x="5536" y="81796"/>
                </a:cubicBezTo>
                <a:cubicBezTo>
                  <a:pt x="-1905" y="89237"/>
                  <a:pt x="-1905" y="101322"/>
                  <a:pt x="5536" y="108764"/>
                </a:cubicBezTo>
                <a:lnTo>
                  <a:pt x="43636" y="146864"/>
                </a:lnTo>
                <a:cubicBezTo>
                  <a:pt x="47565" y="150793"/>
                  <a:pt x="53042" y="152817"/>
                  <a:pt x="58579" y="152400"/>
                </a:cubicBezTo>
                <a:cubicBezTo>
                  <a:pt x="64115" y="151983"/>
                  <a:pt x="69235" y="149126"/>
                  <a:pt x="72509" y="144601"/>
                </a:cubicBezTo>
                <a:lnTo>
                  <a:pt x="148709" y="39826"/>
                </a:lnTo>
                <a:close/>
                <a:moveTo>
                  <a:pt x="224969" y="120729"/>
                </a:moveTo>
                <a:cubicBezTo>
                  <a:pt x="231160" y="112216"/>
                  <a:pt x="229255" y="100310"/>
                  <a:pt x="220742" y="94119"/>
                </a:cubicBezTo>
                <a:cubicBezTo>
                  <a:pt x="212229" y="87928"/>
                  <a:pt x="200323" y="89833"/>
                  <a:pt x="194131" y="98346"/>
                </a:cubicBezTo>
                <a:lnTo>
                  <a:pt x="92928" y="237470"/>
                </a:lnTo>
                <a:lnTo>
                  <a:pt x="51554" y="196096"/>
                </a:lnTo>
                <a:cubicBezTo>
                  <a:pt x="44113" y="188655"/>
                  <a:pt x="32028" y="188655"/>
                  <a:pt x="24586" y="196096"/>
                </a:cubicBezTo>
                <a:cubicBezTo>
                  <a:pt x="17145" y="203537"/>
                  <a:pt x="17145" y="215622"/>
                  <a:pt x="24586" y="223064"/>
                </a:cubicBezTo>
                <a:lnTo>
                  <a:pt x="81736" y="280214"/>
                </a:lnTo>
                <a:cubicBezTo>
                  <a:pt x="85665" y="284143"/>
                  <a:pt x="91142" y="286167"/>
                  <a:pt x="96679" y="285750"/>
                </a:cubicBezTo>
                <a:cubicBezTo>
                  <a:pt x="102215" y="285333"/>
                  <a:pt x="107335" y="282476"/>
                  <a:pt x="110609" y="277951"/>
                </a:cubicBezTo>
                <a:lnTo>
                  <a:pt x="224909" y="120789"/>
                </a:lnTo>
                <a:close/>
              </a:path>
            </a:pathLst>
          </a:custGeom>
          <a:solidFill>
            <a:srgbClr val="5C7CB3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8" name="Text 5">
            <a:extLst>
              <a:ext uri="{FF2B5EF4-FFF2-40B4-BE49-F238E27FC236}">
                <a16:creationId xmlns:a16="http://schemas.microsoft.com/office/drawing/2014/main" id="{3F981101-352E-FCF4-D555-E52C985C6FCC}"/>
              </a:ext>
            </a:extLst>
          </p:cNvPr>
          <p:cNvSpPr/>
          <p:nvPr/>
        </p:nvSpPr>
        <p:spPr>
          <a:xfrm>
            <a:off x="7315200" y="1230469"/>
            <a:ext cx="4578350" cy="41411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ru-RU" sz="1600" dirty="0"/>
              <a:t>Для подтверждения актуальности проекта и сбора объективных данных мы провели опрос среди жителей общежития №3. Анализ результатов позволил выявить основные затруднения при использовании текущей системы бронирования, определить уровень удовлетворённости пользователей и оценить востребованность автоматизированного решения.</a:t>
            </a:r>
            <a:endParaRPr lang="en-US" sz="1600" dirty="0"/>
          </a:p>
        </p:txBody>
      </p:sp>
      <p:sp>
        <p:nvSpPr>
          <p:cNvPr id="11" name="Text 8">
            <a:extLst>
              <a:ext uri="{FF2B5EF4-FFF2-40B4-BE49-F238E27FC236}">
                <a16:creationId xmlns:a16="http://schemas.microsoft.com/office/drawing/2014/main" id="{FEC72501-AA36-19E8-7AF2-8ED6610C1B3C}"/>
              </a:ext>
            </a:extLst>
          </p:cNvPr>
          <p:cNvSpPr/>
          <p:nvPr/>
        </p:nvSpPr>
        <p:spPr>
          <a:xfrm>
            <a:off x="7314902" y="2260600"/>
            <a:ext cx="4191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30000"/>
              </a:lnSpc>
              <a:buNone/>
            </a:pPr>
            <a:endParaRPr lang="en-US" sz="1600" dirty="0"/>
          </a:p>
        </p:txBody>
      </p:sp>
      <p:sp>
        <p:nvSpPr>
          <p:cNvPr id="14" name="Text 11">
            <a:extLst>
              <a:ext uri="{FF2B5EF4-FFF2-40B4-BE49-F238E27FC236}">
                <a16:creationId xmlns:a16="http://schemas.microsoft.com/office/drawing/2014/main" id="{2D4594B8-0A17-5063-2145-E477AE63E185}"/>
              </a:ext>
            </a:extLst>
          </p:cNvPr>
          <p:cNvSpPr/>
          <p:nvPr/>
        </p:nvSpPr>
        <p:spPr>
          <a:xfrm>
            <a:off x="7315200" y="3073400"/>
            <a:ext cx="48768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30000"/>
              </a:lnSpc>
              <a:buNone/>
            </a:pPr>
            <a:endParaRPr lang="en-US" sz="1600" dirty="0"/>
          </a:p>
        </p:txBody>
      </p:sp>
      <p:pic>
        <p:nvPicPr>
          <p:cNvPr id="15" name="Image 1" descr="https://kimi-img.moonshot.cn/pub/slides/slides_tmpl/image/25-08-27-19:59:32-d2nf6918bjvh7rlj00q0.png">
            <a:extLst>
              <a:ext uri="{FF2B5EF4-FFF2-40B4-BE49-F238E27FC236}">
                <a16:creationId xmlns:a16="http://schemas.microsoft.com/office/drawing/2014/main" id="{C919C943-2077-792B-DD02-67ABAE5B16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917575"/>
            <a:ext cx="5182870" cy="183515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DA6A971-DDC0-CCD1-6F67-BA8F35432AB6}"/>
              </a:ext>
            </a:extLst>
          </p:cNvPr>
          <p:cNvSpPr txBox="1"/>
          <p:nvPr/>
        </p:nvSpPr>
        <p:spPr>
          <a:xfrm>
            <a:off x="628452" y="181689"/>
            <a:ext cx="6102350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3400" dirty="0">
                <a:solidFill>
                  <a:srgbClr val="0D0D0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Проведение опроса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DC6F82B8-AA12-B27F-BBE3-6A00A812B7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5770" y="1486377"/>
            <a:ext cx="4991100" cy="3743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400552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19:59:49-d2nf6d98bjvh7rlj01e0.jpg"/>
          <p:cNvPicPr>
            <a:picLocks noChangeAspect="1"/>
          </p:cNvPicPr>
          <p:nvPr/>
        </p:nvPicPr>
        <p:blipFill>
          <a:blip r:embed="rId3"/>
          <a:srcRect r="426"/>
          <a:stretch/>
        </p:blipFill>
        <p:spPr>
          <a:xfrm rot="10800000">
            <a:off x="53341" y="0"/>
            <a:ext cx="12204700" cy="688467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5448300" y="847488"/>
            <a:ext cx="70104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90000"/>
              </a:lnSpc>
              <a:buNone/>
            </a:pPr>
            <a:r>
              <a:rPr lang="en-US" sz="3600" dirty="0">
                <a:solidFill>
                  <a:srgbClr val="5C7CB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Концепция автоматизации</a:t>
            </a:r>
            <a:endParaRPr lang="en-US" sz="1600" dirty="0"/>
          </a:p>
        </p:txBody>
      </p:sp>
      <p:sp>
        <p:nvSpPr>
          <p:cNvPr id="5" name="Text 1"/>
          <p:cNvSpPr/>
          <p:nvPr/>
        </p:nvSpPr>
        <p:spPr>
          <a:xfrm>
            <a:off x="5435600" y="1724977"/>
            <a:ext cx="6502400" cy="711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30000"/>
              </a:lnSpc>
              <a:buNone/>
            </a:pPr>
            <a:r>
              <a:rPr lang="en-US" sz="1800" dirty="0">
                <a:solidFill>
                  <a:srgbClr val="3737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Автоматизация призвана исключить человеческий фактор, снизить ошибки и обеспечить удобство для пользователей.</a:t>
            </a:r>
            <a:endParaRPr lang="en-US" sz="1600" dirty="0"/>
          </a:p>
        </p:txBody>
      </p:sp>
      <p:sp>
        <p:nvSpPr>
          <p:cNvPr id="6" name="Shape 2"/>
          <p:cNvSpPr/>
          <p:nvPr/>
        </p:nvSpPr>
        <p:spPr>
          <a:xfrm>
            <a:off x="5480050" y="306451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76200" y="190500"/>
                </a:moveTo>
                <a:lnTo>
                  <a:pt x="14585" y="190500"/>
                </a:lnTo>
                <a:cubicBezTo>
                  <a:pt x="-238" y="190500"/>
                  <a:pt x="-9346" y="174367"/>
                  <a:pt x="-1726" y="161627"/>
                </a:cubicBezTo>
                <a:lnTo>
                  <a:pt x="29766" y="109121"/>
                </a:lnTo>
                <a:cubicBezTo>
                  <a:pt x="34945" y="100489"/>
                  <a:pt x="44232" y="95250"/>
                  <a:pt x="54293" y="95250"/>
                </a:cubicBezTo>
                <a:lnTo>
                  <a:pt x="110847" y="95250"/>
                </a:lnTo>
                <a:cubicBezTo>
                  <a:pt x="156150" y="18514"/>
                  <a:pt x="223718" y="14645"/>
                  <a:pt x="268903" y="21253"/>
                </a:cubicBezTo>
                <a:cubicBezTo>
                  <a:pt x="276523" y="22384"/>
                  <a:pt x="282476" y="28337"/>
                  <a:pt x="283547" y="35897"/>
                </a:cubicBezTo>
                <a:cubicBezTo>
                  <a:pt x="290155" y="81082"/>
                  <a:pt x="286286" y="148650"/>
                  <a:pt x="209550" y="193953"/>
                </a:cubicBezTo>
                <a:lnTo>
                  <a:pt x="209550" y="250508"/>
                </a:lnTo>
                <a:cubicBezTo>
                  <a:pt x="209550" y="260568"/>
                  <a:pt x="204311" y="269855"/>
                  <a:pt x="195679" y="275034"/>
                </a:cubicBezTo>
                <a:lnTo>
                  <a:pt x="143173" y="306526"/>
                </a:lnTo>
                <a:cubicBezTo>
                  <a:pt x="130493" y="314146"/>
                  <a:pt x="114300" y="304979"/>
                  <a:pt x="114300" y="290215"/>
                </a:cubicBezTo>
                <a:lnTo>
                  <a:pt x="114300" y="228600"/>
                </a:lnTo>
                <a:cubicBezTo>
                  <a:pt x="114300" y="207585"/>
                  <a:pt x="97215" y="190500"/>
                  <a:pt x="76200" y="190500"/>
                </a:cubicBezTo>
                <a:lnTo>
                  <a:pt x="76140" y="190500"/>
                </a:lnTo>
                <a:close/>
                <a:moveTo>
                  <a:pt x="238125" y="95250"/>
                </a:moveTo>
                <a:cubicBezTo>
                  <a:pt x="238125" y="79479"/>
                  <a:pt x="225321" y="66675"/>
                  <a:pt x="209550" y="66675"/>
                </a:cubicBezTo>
                <a:cubicBezTo>
                  <a:pt x="193779" y="66675"/>
                  <a:pt x="180975" y="79479"/>
                  <a:pt x="180975" y="95250"/>
                </a:cubicBezTo>
                <a:cubicBezTo>
                  <a:pt x="180975" y="111021"/>
                  <a:pt x="193779" y="123825"/>
                  <a:pt x="209550" y="123825"/>
                </a:cubicBezTo>
                <a:cubicBezTo>
                  <a:pt x="225321" y="123825"/>
                  <a:pt x="238125" y="111021"/>
                  <a:pt x="238125" y="95250"/>
                </a:cubicBezTo>
                <a:close/>
              </a:path>
            </a:pathLst>
          </a:custGeom>
          <a:solidFill>
            <a:schemeClr val="accent1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7" name="Text 3"/>
          <p:cNvSpPr/>
          <p:nvPr/>
        </p:nvSpPr>
        <p:spPr>
          <a:xfrm>
            <a:off x="6038850" y="3022759"/>
            <a:ext cx="52959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5C7CB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Упрощение:</a:t>
            </a:r>
            <a:r>
              <a:rPr lang="en-US" sz="1600" dirty="0">
                <a:solidFill>
                  <a:srgbClr val="3737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Удалённое резервирование в пару кликов.</a:t>
            </a:r>
            <a:endParaRPr lang="en-US" sz="1600" dirty="0"/>
          </a:p>
        </p:txBody>
      </p:sp>
      <p:sp>
        <p:nvSpPr>
          <p:cNvPr id="9" name="Text 5"/>
          <p:cNvSpPr/>
          <p:nvPr/>
        </p:nvSpPr>
        <p:spPr>
          <a:xfrm>
            <a:off x="6045200" y="3949542"/>
            <a:ext cx="5816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30000"/>
              </a:lnSpc>
              <a:buNone/>
            </a:pPr>
            <a:r>
              <a:rPr lang="ru-RU" sz="1600" dirty="0">
                <a:solidFill>
                  <a:srgbClr val="5C7CB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Эффективность</a:t>
            </a:r>
            <a:r>
              <a:rPr lang="en-US" sz="1600" dirty="0">
                <a:solidFill>
                  <a:srgbClr val="5C7CB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:</a:t>
            </a:r>
            <a:r>
              <a:rPr lang="en-US" sz="1600" dirty="0">
                <a:solidFill>
                  <a:srgbClr val="3737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r>
              <a:rPr lang="ru-RU" sz="1600" dirty="0">
                <a:solidFill>
                  <a:srgbClr val="3737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Экономия времени на 20-30%</a:t>
            </a:r>
            <a:r>
              <a:rPr lang="en-US" sz="1600" dirty="0">
                <a:solidFill>
                  <a:srgbClr val="3737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.</a:t>
            </a:r>
            <a:endParaRPr lang="en-US" sz="1600" dirty="0"/>
          </a:p>
        </p:txBody>
      </p:sp>
      <p:sp>
        <p:nvSpPr>
          <p:cNvPr id="11" name="Text 7"/>
          <p:cNvSpPr/>
          <p:nvPr/>
        </p:nvSpPr>
        <p:spPr>
          <a:xfrm>
            <a:off x="6045200" y="4680109"/>
            <a:ext cx="59182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30000"/>
              </a:lnSpc>
              <a:buNone/>
            </a:pPr>
            <a:r>
              <a:rPr lang="ru-RU" sz="1600" dirty="0">
                <a:solidFill>
                  <a:srgbClr val="5C7CB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Доступность</a:t>
            </a:r>
            <a:r>
              <a:rPr lang="en-US" sz="1600" dirty="0">
                <a:solidFill>
                  <a:srgbClr val="5C7CB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:</a:t>
            </a:r>
            <a:r>
              <a:rPr lang="en-US" sz="1600" dirty="0">
                <a:solidFill>
                  <a:srgbClr val="3737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r>
              <a:rPr lang="ru-RU" sz="1600" dirty="0">
                <a:solidFill>
                  <a:srgbClr val="3737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Возможность использования 24/7 с любого устройства</a:t>
            </a:r>
            <a:r>
              <a:rPr lang="en-US" sz="1600" dirty="0">
                <a:solidFill>
                  <a:srgbClr val="3737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.</a:t>
            </a:r>
            <a:endParaRPr lang="en-US" sz="1600" dirty="0"/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6F5C3B02-8135-280F-E8D8-8029B7170D4C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96760" y="1101488"/>
            <a:ext cx="5237719" cy="363600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5" name="Рисунок 14" descr="Смартфон со сплошной заливкой">
            <a:extLst>
              <a:ext uri="{FF2B5EF4-FFF2-40B4-BE49-F238E27FC236}">
                <a16:creationId xmlns:a16="http://schemas.microsoft.com/office/drawing/2014/main" id="{41D91066-4661-2DE0-8150-7CE6CD451CB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435600" y="4761547"/>
            <a:ext cx="455965" cy="446723"/>
          </a:xfrm>
          <a:prstGeom prst="rect">
            <a:avLst/>
          </a:prstGeom>
        </p:spPr>
      </p:pic>
      <p:pic>
        <p:nvPicPr>
          <p:cNvPr id="17" name="Рисунок 16" descr="Тенденция к повышению со сплошной заливкой">
            <a:extLst>
              <a:ext uri="{FF2B5EF4-FFF2-40B4-BE49-F238E27FC236}">
                <a16:creationId xmlns:a16="http://schemas.microsoft.com/office/drawing/2014/main" id="{08B0AF2F-0144-1F3F-91DE-8B9E489460C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435600" y="3806983"/>
            <a:ext cx="516891" cy="516891"/>
          </a:xfrm>
          <a:prstGeom prst="rect">
            <a:avLst/>
          </a:prstGeom>
        </p:spPr>
      </p:pic>
      <p:pic>
        <p:nvPicPr>
          <p:cNvPr id="18" name="Image 1" descr="https://kimi-img.moonshot.cn/pub/slides/slides_tmpl/image/25-08-27-19:59:32-d2nf6918bjvh7rlj00q0.png">
            <a:extLst>
              <a:ext uri="{FF2B5EF4-FFF2-40B4-BE49-F238E27FC236}">
                <a16:creationId xmlns:a16="http://schemas.microsoft.com/office/drawing/2014/main" id="{5F66BE5D-0726-F3C3-A381-5E6E0D9089C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571500" y="-899537"/>
            <a:ext cx="5182870" cy="183515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607EAC6-8459-400D-C1AE-CC13F8A19DEF}"/>
              </a:ext>
            </a:extLst>
          </p:cNvPr>
          <p:cNvSpPr txBox="1"/>
          <p:nvPr/>
        </p:nvSpPr>
        <p:spPr>
          <a:xfrm>
            <a:off x="369094" y="171728"/>
            <a:ext cx="6262686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400" b="0" i="0" u="none" strike="noStrike" kern="1200" cap="none" spc="0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MiSans" pitchFamily="34" charset="0"/>
                <a:ea typeface="MiSans" pitchFamily="34" charset="-122"/>
                <a:cs typeface="MiSans" pitchFamily="34" charset="-120"/>
              </a:rPr>
              <a:t>Разработка решения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19:59:49-d2nf6d98bjvh7rlj01e0.jpg"/>
          <p:cNvPicPr>
            <a:picLocks noChangeAspect="1"/>
          </p:cNvPicPr>
          <p:nvPr/>
        </p:nvPicPr>
        <p:blipFill>
          <a:blip r:embed="rId3"/>
          <a:srcRect r="426"/>
          <a:stretch/>
        </p:blipFill>
        <p:spPr>
          <a:xfrm>
            <a:off x="0" y="0"/>
            <a:ext cx="12204700" cy="688467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0" y="1377950"/>
            <a:ext cx="121920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90000"/>
              </a:lnSpc>
              <a:buNone/>
            </a:pPr>
            <a:r>
              <a:rPr lang="en-US" sz="3600" dirty="0">
                <a:solidFill>
                  <a:srgbClr val="5C7CB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Функциональность бота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1174750" y="2165985"/>
            <a:ext cx="98552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30000"/>
              </a:lnSpc>
              <a:buNone/>
            </a:pPr>
            <a:r>
              <a:rPr lang="en-US" sz="1800" dirty="0">
                <a:solidFill>
                  <a:srgbClr val="3737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Бот реализован на Python (aiogram) и PostgreSQL, с интуитивно понятным интерфейсом.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362347" y="2750185"/>
            <a:ext cx="3790553" cy="1396365"/>
          </a:xfrm>
          <a:custGeom>
            <a:avLst/>
            <a:gdLst/>
            <a:ahLst/>
            <a:cxnLst/>
            <a:rect l="l" t="t" r="r" b="b"/>
            <a:pathLst>
              <a:path w="3657600" h="1016000">
                <a:moveTo>
                  <a:pt x="101600" y="0"/>
                </a:moveTo>
                <a:lnTo>
                  <a:pt x="3556000" y="0"/>
                </a:lnTo>
                <a:cubicBezTo>
                  <a:pt x="3612075" y="0"/>
                  <a:pt x="3657600" y="45525"/>
                  <a:pt x="3657600" y="101600"/>
                </a:cubicBezTo>
                <a:lnTo>
                  <a:pt x="3657600" y="914400"/>
                </a:lnTo>
                <a:cubicBezTo>
                  <a:pt x="3657600" y="970475"/>
                  <a:pt x="3612075" y="1016000"/>
                  <a:pt x="3556000" y="1016000"/>
                </a:cubicBezTo>
                <a:lnTo>
                  <a:pt x="101600" y="1016000"/>
                </a:lnTo>
                <a:cubicBezTo>
                  <a:pt x="45525" y="1016000"/>
                  <a:pt x="0" y="970475"/>
                  <a:pt x="0" y="9144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8FA7D0">
              <a:alpha val="20000"/>
            </a:srgbClr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6" name="Shape 3"/>
          <p:cNvSpPr/>
          <p:nvPr/>
        </p:nvSpPr>
        <p:spPr>
          <a:xfrm>
            <a:off x="587177" y="3257867"/>
            <a:ext cx="333375" cy="381000"/>
          </a:xfrm>
          <a:custGeom>
            <a:avLst/>
            <a:gdLst/>
            <a:ahLst/>
            <a:cxnLst/>
            <a:rect l="l" t="t" r="r" b="b"/>
            <a:pathLst>
              <a:path w="333375" h="381000">
                <a:moveTo>
                  <a:pt x="95250" y="0"/>
                </a:moveTo>
                <a:cubicBezTo>
                  <a:pt x="108421" y="0"/>
                  <a:pt x="119063" y="10641"/>
                  <a:pt x="119063" y="23812"/>
                </a:cubicBezTo>
                <a:lnTo>
                  <a:pt x="119063" y="47625"/>
                </a:lnTo>
                <a:lnTo>
                  <a:pt x="214313" y="47625"/>
                </a:lnTo>
                <a:lnTo>
                  <a:pt x="214313" y="23812"/>
                </a:lnTo>
                <a:cubicBezTo>
                  <a:pt x="214313" y="10641"/>
                  <a:pt x="224954" y="0"/>
                  <a:pt x="238125" y="0"/>
                </a:cubicBezTo>
                <a:cubicBezTo>
                  <a:pt x="251296" y="0"/>
                  <a:pt x="261938" y="10641"/>
                  <a:pt x="261938" y="23812"/>
                </a:cubicBezTo>
                <a:lnTo>
                  <a:pt x="261938" y="47625"/>
                </a:lnTo>
                <a:lnTo>
                  <a:pt x="285750" y="47625"/>
                </a:lnTo>
                <a:cubicBezTo>
                  <a:pt x="312018" y="47625"/>
                  <a:pt x="333375" y="68982"/>
                  <a:pt x="333375" y="95250"/>
                </a:cubicBezTo>
                <a:lnTo>
                  <a:pt x="333375" y="309563"/>
                </a:lnTo>
                <a:cubicBezTo>
                  <a:pt x="333375" y="335831"/>
                  <a:pt x="312018" y="357188"/>
                  <a:pt x="285750" y="357188"/>
                </a:cubicBezTo>
                <a:lnTo>
                  <a:pt x="47625" y="357188"/>
                </a:lnTo>
                <a:cubicBezTo>
                  <a:pt x="21357" y="357188"/>
                  <a:pt x="0" y="335831"/>
                  <a:pt x="0" y="309563"/>
                </a:cubicBezTo>
                <a:lnTo>
                  <a:pt x="0" y="95250"/>
                </a:lnTo>
                <a:cubicBezTo>
                  <a:pt x="0" y="68982"/>
                  <a:pt x="21357" y="47625"/>
                  <a:pt x="47625" y="47625"/>
                </a:cubicBezTo>
                <a:lnTo>
                  <a:pt x="71438" y="47625"/>
                </a:lnTo>
                <a:lnTo>
                  <a:pt x="71438" y="23812"/>
                </a:lnTo>
                <a:cubicBezTo>
                  <a:pt x="71438" y="10641"/>
                  <a:pt x="82079" y="0"/>
                  <a:pt x="95250" y="0"/>
                </a:cubicBezTo>
                <a:close/>
                <a:moveTo>
                  <a:pt x="229493" y="170185"/>
                </a:moveTo>
                <a:cubicBezTo>
                  <a:pt x="234702" y="161851"/>
                  <a:pt x="232172" y="150837"/>
                  <a:pt x="223837" y="145554"/>
                </a:cubicBezTo>
                <a:cubicBezTo>
                  <a:pt x="215503" y="140271"/>
                  <a:pt x="204490" y="142875"/>
                  <a:pt x="199206" y="151209"/>
                </a:cubicBezTo>
                <a:lnTo>
                  <a:pt x="153516" y="224358"/>
                </a:lnTo>
                <a:lnTo>
                  <a:pt x="133424" y="197569"/>
                </a:lnTo>
                <a:cubicBezTo>
                  <a:pt x="127471" y="189681"/>
                  <a:pt x="116309" y="188044"/>
                  <a:pt x="108421" y="193997"/>
                </a:cubicBezTo>
                <a:cubicBezTo>
                  <a:pt x="100533" y="199951"/>
                  <a:pt x="98896" y="211113"/>
                  <a:pt x="104849" y="219001"/>
                </a:cubicBezTo>
                <a:lnTo>
                  <a:pt x="140568" y="266626"/>
                </a:lnTo>
                <a:cubicBezTo>
                  <a:pt x="144066" y="271314"/>
                  <a:pt x="149721" y="273993"/>
                  <a:pt x="155600" y="273769"/>
                </a:cubicBezTo>
                <a:cubicBezTo>
                  <a:pt x="161479" y="273546"/>
                  <a:pt x="166836" y="270421"/>
                  <a:pt x="169962" y="265361"/>
                </a:cubicBezTo>
                <a:lnTo>
                  <a:pt x="229493" y="170111"/>
                </a:lnTo>
                <a:close/>
              </a:path>
            </a:pathLst>
          </a:custGeom>
          <a:solidFill>
            <a:srgbClr val="5C7CB3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7" name="Text 4"/>
          <p:cNvSpPr/>
          <p:nvPr/>
        </p:nvSpPr>
        <p:spPr>
          <a:xfrm>
            <a:off x="1173858" y="3277235"/>
            <a:ext cx="2964755" cy="330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30000"/>
              </a:lnSpc>
              <a:buNone/>
            </a:pPr>
            <a:r>
              <a:rPr lang="ru-RU" sz="1600" dirty="0"/>
              <a:t>БРОНИРОВАНИЕ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ru-RU" sz="1600" dirty="0"/>
              <a:t>Выбор даты и времени 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ru-RU" sz="1600" dirty="0"/>
              <a:t>Просмотр доступных слотов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ru-RU" sz="1600" dirty="0"/>
              <a:t>Мгновенное подтверждение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4280692" y="2769235"/>
            <a:ext cx="3758410" cy="1396365"/>
          </a:xfrm>
          <a:custGeom>
            <a:avLst/>
            <a:gdLst/>
            <a:ahLst/>
            <a:cxnLst/>
            <a:rect l="l" t="t" r="r" b="b"/>
            <a:pathLst>
              <a:path w="3657600" h="1016000">
                <a:moveTo>
                  <a:pt x="101600" y="0"/>
                </a:moveTo>
                <a:lnTo>
                  <a:pt x="3556000" y="0"/>
                </a:lnTo>
                <a:cubicBezTo>
                  <a:pt x="3612075" y="0"/>
                  <a:pt x="3657600" y="45525"/>
                  <a:pt x="3657600" y="101600"/>
                </a:cubicBezTo>
                <a:lnTo>
                  <a:pt x="3657600" y="914400"/>
                </a:lnTo>
                <a:cubicBezTo>
                  <a:pt x="3657600" y="970475"/>
                  <a:pt x="3612075" y="1016000"/>
                  <a:pt x="3556000" y="1016000"/>
                </a:cubicBezTo>
                <a:lnTo>
                  <a:pt x="101600" y="1016000"/>
                </a:lnTo>
                <a:cubicBezTo>
                  <a:pt x="45525" y="1016000"/>
                  <a:pt x="0" y="970475"/>
                  <a:pt x="0" y="9144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8FA7D0">
              <a:alpha val="20000"/>
            </a:srgbClr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9" name="Shape 6"/>
          <p:cNvSpPr/>
          <p:nvPr/>
        </p:nvSpPr>
        <p:spPr>
          <a:xfrm>
            <a:off x="4398765" y="3251200"/>
            <a:ext cx="476250" cy="381000"/>
          </a:xfrm>
          <a:custGeom>
            <a:avLst/>
            <a:gdLst/>
            <a:ahLst/>
            <a:cxnLst/>
            <a:rect l="l" t="t" r="r" b="b"/>
            <a:pathLst>
              <a:path w="476250" h="381000">
                <a:moveTo>
                  <a:pt x="333375" y="47625"/>
                </a:moveTo>
                <a:cubicBezTo>
                  <a:pt x="412254" y="47625"/>
                  <a:pt x="476250" y="111621"/>
                  <a:pt x="476250" y="190500"/>
                </a:cubicBezTo>
                <a:cubicBezTo>
                  <a:pt x="476250" y="269379"/>
                  <a:pt x="412254" y="333375"/>
                  <a:pt x="333375" y="333375"/>
                </a:cubicBezTo>
                <a:lnTo>
                  <a:pt x="142875" y="333375"/>
                </a:lnTo>
                <a:cubicBezTo>
                  <a:pt x="63996" y="333375"/>
                  <a:pt x="0" y="269379"/>
                  <a:pt x="0" y="190500"/>
                </a:cubicBezTo>
                <a:cubicBezTo>
                  <a:pt x="0" y="111621"/>
                  <a:pt x="63996" y="47625"/>
                  <a:pt x="142875" y="47625"/>
                </a:cubicBezTo>
                <a:lnTo>
                  <a:pt x="333375" y="47625"/>
                </a:lnTo>
                <a:close/>
                <a:moveTo>
                  <a:pt x="142875" y="130969"/>
                </a:moveTo>
                <a:cubicBezTo>
                  <a:pt x="132978" y="130969"/>
                  <a:pt x="125016" y="138931"/>
                  <a:pt x="125016" y="148828"/>
                </a:cubicBezTo>
                <a:lnTo>
                  <a:pt x="125016" y="172641"/>
                </a:lnTo>
                <a:lnTo>
                  <a:pt x="101203" y="172641"/>
                </a:lnTo>
                <a:cubicBezTo>
                  <a:pt x="91306" y="172641"/>
                  <a:pt x="83344" y="180603"/>
                  <a:pt x="83344" y="190500"/>
                </a:cubicBezTo>
                <a:cubicBezTo>
                  <a:pt x="83344" y="200397"/>
                  <a:pt x="91306" y="208359"/>
                  <a:pt x="101203" y="208359"/>
                </a:cubicBezTo>
                <a:lnTo>
                  <a:pt x="125016" y="208359"/>
                </a:lnTo>
                <a:lnTo>
                  <a:pt x="125016" y="232172"/>
                </a:lnTo>
                <a:cubicBezTo>
                  <a:pt x="125016" y="242069"/>
                  <a:pt x="132978" y="250031"/>
                  <a:pt x="142875" y="250031"/>
                </a:cubicBezTo>
                <a:cubicBezTo>
                  <a:pt x="152772" y="250031"/>
                  <a:pt x="160734" y="242069"/>
                  <a:pt x="160734" y="232172"/>
                </a:cubicBezTo>
                <a:lnTo>
                  <a:pt x="160734" y="208359"/>
                </a:lnTo>
                <a:lnTo>
                  <a:pt x="184547" y="208359"/>
                </a:lnTo>
                <a:cubicBezTo>
                  <a:pt x="194444" y="208359"/>
                  <a:pt x="202406" y="200397"/>
                  <a:pt x="202406" y="190500"/>
                </a:cubicBezTo>
                <a:cubicBezTo>
                  <a:pt x="202406" y="180603"/>
                  <a:pt x="194444" y="172641"/>
                  <a:pt x="184547" y="172641"/>
                </a:cubicBezTo>
                <a:lnTo>
                  <a:pt x="160734" y="172641"/>
                </a:lnTo>
                <a:lnTo>
                  <a:pt x="160734" y="148828"/>
                </a:lnTo>
                <a:cubicBezTo>
                  <a:pt x="160734" y="138931"/>
                  <a:pt x="152772" y="130969"/>
                  <a:pt x="142875" y="130969"/>
                </a:cubicBezTo>
                <a:close/>
                <a:moveTo>
                  <a:pt x="321469" y="202406"/>
                </a:moveTo>
                <a:cubicBezTo>
                  <a:pt x="308326" y="202406"/>
                  <a:pt x="297656" y="213076"/>
                  <a:pt x="297656" y="226219"/>
                </a:cubicBezTo>
                <a:cubicBezTo>
                  <a:pt x="297656" y="239361"/>
                  <a:pt x="308326" y="250031"/>
                  <a:pt x="321469" y="250031"/>
                </a:cubicBezTo>
                <a:cubicBezTo>
                  <a:pt x="334611" y="250031"/>
                  <a:pt x="345281" y="239361"/>
                  <a:pt x="345281" y="226219"/>
                </a:cubicBezTo>
                <a:cubicBezTo>
                  <a:pt x="345281" y="213076"/>
                  <a:pt x="334611" y="202406"/>
                  <a:pt x="321469" y="202406"/>
                </a:cubicBezTo>
                <a:close/>
                <a:moveTo>
                  <a:pt x="369094" y="130969"/>
                </a:moveTo>
                <a:cubicBezTo>
                  <a:pt x="355951" y="130969"/>
                  <a:pt x="345281" y="141639"/>
                  <a:pt x="345281" y="154781"/>
                </a:cubicBezTo>
                <a:cubicBezTo>
                  <a:pt x="345281" y="167924"/>
                  <a:pt x="355951" y="178594"/>
                  <a:pt x="369094" y="178594"/>
                </a:cubicBezTo>
                <a:cubicBezTo>
                  <a:pt x="382236" y="178594"/>
                  <a:pt x="392906" y="167924"/>
                  <a:pt x="392906" y="154781"/>
                </a:cubicBezTo>
                <a:cubicBezTo>
                  <a:pt x="392906" y="141639"/>
                  <a:pt x="382236" y="130969"/>
                  <a:pt x="369094" y="130969"/>
                </a:cubicBezTo>
                <a:close/>
              </a:path>
            </a:pathLst>
          </a:custGeom>
          <a:solidFill>
            <a:srgbClr val="5C7CB3"/>
          </a:solidFill>
          <a:ln/>
        </p:spPr>
        <p:txBody>
          <a:bodyPr/>
          <a:lstStyle/>
          <a:p>
            <a:endParaRPr lang="ru-RU" dirty="0"/>
          </a:p>
        </p:txBody>
      </p:sp>
      <p:sp>
        <p:nvSpPr>
          <p:cNvPr id="10" name="Text 7"/>
          <p:cNvSpPr/>
          <p:nvPr/>
        </p:nvSpPr>
        <p:spPr>
          <a:xfrm>
            <a:off x="4969070" y="3156585"/>
            <a:ext cx="3028854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30000"/>
              </a:lnSpc>
              <a:buNone/>
            </a:pPr>
            <a:r>
              <a:rPr lang="ru-RU" sz="1600" dirty="0">
                <a:solidFill>
                  <a:srgbClr val="373737"/>
                </a:solidFill>
                <a:ea typeface="MiSans" pitchFamily="34" charset="-122"/>
                <a:cs typeface="MiSans" pitchFamily="34" charset="-120"/>
              </a:rPr>
              <a:t>ДОПОЛНИТЕЛЬНО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rgbClr val="373737"/>
                </a:solidFill>
                <a:ea typeface="MiSans" pitchFamily="34" charset="-122"/>
                <a:cs typeface="MiSans" pitchFamily="34" charset="-120"/>
              </a:rPr>
              <a:t>Бронирование настольных</a:t>
            </a:r>
            <a:r>
              <a:rPr lang="ru-RU" sz="1600" dirty="0">
                <a:solidFill>
                  <a:srgbClr val="3737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r>
              <a:rPr lang="ru-RU" sz="1600" dirty="0">
                <a:solidFill>
                  <a:srgbClr val="373737"/>
                </a:solidFill>
                <a:ea typeface="MiSans" pitchFamily="34" charset="-122"/>
                <a:cs typeface="MiSans" pitchFamily="34" charset="-120"/>
              </a:rPr>
              <a:t>игр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rgbClr val="373737"/>
                </a:solidFill>
                <a:ea typeface="MiSans" pitchFamily="34" charset="-122"/>
                <a:cs typeface="MiSans" pitchFamily="34" charset="-120"/>
              </a:rPr>
              <a:t>Резервирование </a:t>
            </a:r>
            <a:r>
              <a:rPr lang="en-US" sz="1600" dirty="0">
                <a:solidFill>
                  <a:srgbClr val="373737"/>
                </a:solidFill>
                <a:ea typeface="MiSans" pitchFamily="34" charset="-122"/>
                <a:cs typeface="MiSans" pitchFamily="34" charset="-120"/>
              </a:rPr>
              <a:t>PlayStation</a:t>
            </a:r>
            <a:endParaRPr lang="ru-RU" sz="1600" dirty="0">
              <a:solidFill>
                <a:srgbClr val="373737"/>
              </a:solidFill>
              <a:ea typeface="MiSans" pitchFamily="34" charset="-122"/>
              <a:cs typeface="MiSans" pitchFamily="34" charset="-120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rgbClr val="373737"/>
                </a:solidFill>
                <a:ea typeface="MiSans" pitchFamily="34" charset="-122"/>
                <a:cs typeface="MiSans" pitchFamily="34" charset="-120"/>
              </a:rPr>
              <a:t>Заказ теннисного стола</a:t>
            </a: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8220675" y="2750184"/>
            <a:ext cx="3564925" cy="1396365"/>
          </a:xfrm>
          <a:custGeom>
            <a:avLst/>
            <a:gdLst/>
            <a:ahLst/>
            <a:cxnLst/>
            <a:rect l="l" t="t" r="r" b="b"/>
            <a:pathLst>
              <a:path w="3657600" h="1016000">
                <a:moveTo>
                  <a:pt x="101600" y="0"/>
                </a:moveTo>
                <a:lnTo>
                  <a:pt x="3556000" y="0"/>
                </a:lnTo>
                <a:cubicBezTo>
                  <a:pt x="3612075" y="0"/>
                  <a:pt x="3657600" y="45525"/>
                  <a:pt x="3657600" y="101600"/>
                </a:cubicBezTo>
                <a:lnTo>
                  <a:pt x="3657600" y="914400"/>
                </a:lnTo>
                <a:cubicBezTo>
                  <a:pt x="3657600" y="970475"/>
                  <a:pt x="3612075" y="1016000"/>
                  <a:pt x="3556000" y="1016000"/>
                </a:cubicBezTo>
                <a:lnTo>
                  <a:pt x="101600" y="1016000"/>
                </a:lnTo>
                <a:cubicBezTo>
                  <a:pt x="45525" y="1016000"/>
                  <a:pt x="0" y="970475"/>
                  <a:pt x="0" y="9144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8FA7D0">
              <a:alpha val="20000"/>
            </a:srgbClr>
          </a:solidFill>
          <a:ln/>
        </p:spPr>
        <p:txBody>
          <a:bodyPr/>
          <a:lstStyle/>
          <a:p>
            <a:endParaRPr lang="ru-RU" dirty="0"/>
          </a:p>
        </p:txBody>
      </p:sp>
      <p:sp>
        <p:nvSpPr>
          <p:cNvPr id="13" name="Text 10"/>
          <p:cNvSpPr/>
          <p:nvPr/>
        </p:nvSpPr>
        <p:spPr>
          <a:xfrm>
            <a:off x="9086354" y="3251200"/>
            <a:ext cx="25019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30000"/>
              </a:lnSpc>
              <a:buNone/>
            </a:pPr>
            <a:endParaRPr lang="en-US" sz="1600" dirty="0"/>
          </a:p>
        </p:txBody>
      </p:sp>
      <p:sp>
        <p:nvSpPr>
          <p:cNvPr id="14" name="Shape 11"/>
          <p:cNvSpPr/>
          <p:nvPr/>
        </p:nvSpPr>
        <p:spPr>
          <a:xfrm>
            <a:off x="362347" y="4241799"/>
            <a:ext cx="5733654" cy="1492251"/>
          </a:xfrm>
          <a:custGeom>
            <a:avLst/>
            <a:gdLst/>
            <a:ahLst/>
            <a:cxnLst/>
            <a:rect l="l" t="t" r="r" b="b"/>
            <a:pathLst>
              <a:path w="3657600" h="1016000">
                <a:moveTo>
                  <a:pt x="101600" y="0"/>
                </a:moveTo>
                <a:lnTo>
                  <a:pt x="3556000" y="0"/>
                </a:lnTo>
                <a:cubicBezTo>
                  <a:pt x="3612075" y="0"/>
                  <a:pt x="3657600" y="45525"/>
                  <a:pt x="3657600" y="101600"/>
                </a:cubicBezTo>
                <a:lnTo>
                  <a:pt x="3657600" y="914400"/>
                </a:lnTo>
                <a:cubicBezTo>
                  <a:pt x="3657600" y="970475"/>
                  <a:pt x="3612075" y="1016000"/>
                  <a:pt x="3556000" y="1016000"/>
                </a:cubicBezTo>
                <a:lnTo>
                  <a:pt x="101600" y="1016000"/>
                </a:lnTo>
                <a:cubicBezTo>
                  <a:pt x="45525" y="1016000"/>
                  <a:pt x="0" y="970475"/>
                  <a:pt x="0" y="9144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8FA7D0">
              <a:alpha val="20000"/>
            </a:srgbClr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16" name="Text 13"/>
          <p:cNvSpPr/>
          <p:nvPr/>
        </p:nvSpPr>
        <p:spPr>
          <a:xfrm>
            <a:off x="1295201" y="4470400"/>
            <a:ext cx="4267399" cy="10096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30000"/>
              </a:lnSpc>
              <a:buNone/>
            </a:pPr>
            <a:r>
              <a:rPr lang="ru-RU" sz="1600" dirty="0">
                <a:solidFill>
                  <a:srgbClr val="373737"/>
                </a:solidFill>
                <a:ea typeface="MiSans" pitchFamily="34" charset="-122"/>
                <a:cs typeface="MiSans" pitchFamily="34" charset="-120"/>
              </a:rPr>
              <a:t>ИНТЕГРАЦИЯ</a:t>
            </a:r>
          </a:p>
          <a:p>
            <a:pPr>
              <a:lnSpc>
                <a:spcPct val="130000"/>
              </a:lnSpc>
            </a:pPr>
            <a:r>
              <a:rPr lang="ru-RU" sz="1600" dirty="0">
                <a:solidFill>
                  <a:srgbClr val="373737"/>
                </a:solidFill>
                <a:ea typeface="MiSans" pitchFamily="34" charset="-122"/>
                <a:cs typeface="MiSans" pitchFamily="34" charset="-120"/>
              </a:rPr>
              <a:t>Бот синхронизируется с базовыми данными для обеспечения актуальности информации в реальном времени</a:t>
            </a:r>
            <a:endParaRPr lang="en-US" sz="1600" dirty="0"/>
          </a:p>
        </p:txBody>
      </p:sp>
      <p:sp>
        <p:nvSpPr>
          <p:cNvPr id="18" name="Shape 15"/>
          <p:cNvSpPr/>
          <p:nvPr/>
        </p:nvSpPr>
        <p:spPr>
          <a:xfrm>
            <a:off x="8314333" y="3277235"/>
            <a:ext cx="476250" cy="381000"/>
          </a:xfrm>
          <a:custGeom>
            <a:avLst/>
            <a:gdLst/>
            <a:ahLst/>
            <a:cxnLst/>
            <a:rect l="l" t="t" r="r" b="b"/>
            <a:pathLst>
              <a:path w="476250" h="381000">
                <a:moveTo>
                  <a:pt x="190574" y="184547"/>
                </a:moveTo>
                <a:cubicBezTo>
                  <a:pt x="239859" y="184547"/>
                  <a:pt x="279871" y="144534"/>
                  <a:pt x="279871" y="95250"/>
                </a:cubicBezTo>
                <a:cubicBezTo>
                  <a:pt x="279871" y="45966"/>
                  <a:pt x="239859" y="5953"/>
                  <a:pt x="190574" y="5953"/>
                </a:cubicBezTo>
                <a:cubicBezTo>
                  <a:pt x="141290" y="5953"/>
                  <a:pt x="101278" y="45966"/>
                  <a:pt x="101278" y="95250"/>
                </a:cubicBezTo>
                <a:cubicBezTo>
                  <a:pt x="101278" y="144534"/>
                  <a:pt x="141290" y="184547"/>
                  <a:pt x="190574" y="184547"/>
                </a:cubicBezTo>
                <a:close/>
                <a:moveTo>
                  <a:pt x="168473" y="226219"/>
                </a:moveTo>
                <a:cubicBezTo>
                  <a:pt x="95176" y="226219"/>
                  <a:pt x="35793" y="285601"/>
                  <a:pt x="35793" y="358899"/>
                </a:cubicBezTo>
                <a:cubicBezTo>
                  <a:pt x="35793" y="371103"/>
                  <a:pt x="45690" y="381000"/>
                  <a:pt x="57894" y="381000"/>
                </a:cubicBezTo>
                <a:lnTo>
                  <a:pt x="204118" y="381000"/>
                </a:lnTo>
                <a:lnTo>
                  <a:pt x="212229" y="340444"/>
                </a:lnTo>
                <a:cubicBezTo>
                  <a:pt x="215429" y="324296"/>
                  <a:pt x="223391" y="309488"/>
                  <a:pt x="235000" y="297879"/>
                </a:cubicBezTo>
                <a:lnTo>
                  <a:pt x="285080" y="247799"/>
                </a:lnTo>
                <a:cubicBezTo>
                  <a:pt x="264244" y="234181"/>
                  <a:pt x="239390" y="226293"/>
                  <a:pt x="212601" y="226293"/>
                </a:cubicBezTo>
                <a:lnTo>
                  <a:pt x="168399" y="226293"/>
                </a:lnTo>
                <a:close/>
                <a:moveTo>
                  <a:pt x="247278" y="347439"/>
                </a:moveTo>
                <a:lnTo>
                  <a:pt x="238423" y="391790"/>
                </a:lnTo>
                <a:cubicBezTo>
                  <a:pt x="238274" y="392460"/>
                  <a:pt x="238199" y="393204"/>
                  <a:pt x="238199" y="393948"/>
                </a:cubicBezTo>
                <a:cubicBezTo>
                  <a:pt x="238199" y="399901"/>
                  <a:pt x="243036" y="404813"/>
                  <a:pt x="249064" y="404813"/>
                </a:cubicBezTo>
                <a:cubicBezTo>
                  <a:pt x="249808" y="404813"/>
                  <a:pt x="250478" y="404738"/>
                  <a:pt x="251222" y="404589"/>
                </a:cubicBezTo>
                <a:lnTo>
                  <a:pt x="295573" y="395734"/>
                </a:lnTo>
                <a:cubicBezTo>
                  <a:pt x="304800" y="393874"/>
                  <a:pt x="313283" y="389334"/>
                  <a:pt x="319906" y="382712"/>
                </a:cubicBezTo>
                <a:lnTo>
                  <a:pt x="408384" y="294233"/>
                </a:lnTo>
                <a:lnTo>
                  <a:pt x="348853" y="234702"/>
                </a:lnTo>
                <a:lnTo>
                  <a:pt x="260375" y="323180"/>
                </a:lnTo>
                <a:cubicBezTo>
                  <a:pt x="253752" y="329803"/>
                  <a:pt x="249213" y="338286"/>
                  <a:pt x="247352" y="347514"/>
                </a:cubicBezTo>
                <a:close/>
                <a:moveTo>
                  <a:pt x="446559" y="255910"/>
                </a:moveTo>
                <a:cubicBezTo>
                  <a:pt x="463004" y="239464"/>
                  <a:pt x="463004" y="212824"/>
                  <a:pt x="446559" y="196379"/>
                </a:cubicBezTo>
                <a:cubicBezTo>
                  <a:pt x="430113" y="179933"/>
                  <a:pt x="403473" y="179933"/>
                  <a:pt x="387028" y="196379"/>
                </a:cubicBezTo>
                <a:lnTo>
                  <a:pt x="365596" y="217810"/>
                </a:lnTo>
                <a:lnTo>
                  <a:pt x="425128" y="277341"/>
                </a:lnTo>
                <a:lnTo>
                  <a:pt x="446559" y="255910"/>
                </a:lnTo>
                <a:close/>
              </a:path>
            </a:pathLst>
          </a:custGeom>
          <a:solidFill>
            <a:srgbClr val="5C7CB3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19" name="Text 16"/>
          <p:cNvSpPr/>
          <p:nvPr/>
        </p:nvSpPr>
        <p:spPr>
          <a:xfrm>
            <a:off x="5193010" y="4470400"/>
            <a:ext cx="25273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30000"/>
              </a:lnSpc>
              <a:buNone/>
            </a:pPr>
            <a:endParaRPr lang="en-US" sz="1600" dirty="0"/>
          </a:p>
        </p:txBody>
      </p:sp>
      <p:sp>
        <p:nvSpPr>
          <p:cNvPr id="20" name="Shape 17"/>
          <p:cNvSpPr/>
          <p:nvPr/>
        </p:nvSpPr>
        <p:spPr>
          <a:xfrm>
            <a:off x="6381751" y="4254499"/>
            <a:ext cx="5365351" cy="1466850"/>
          </a:xfrm>
          <a:custGeom>
            <a:avLst/>
            <a:gdLst/>
            <a:ahLst/>
            <a:cxnLst/>
            <a:rect l="l" t="t" r="r" b="b"/>
            <a:pathLst>
              <a:path w="3657600" h="1016000">
                <a:moveTo>
                  <a:pt x="101600" y="0"/>
                </a:moveTo>
                <a:lnTo>
                  <a:pt x="3556000" y="0"/>
                </a:lnTo>
                <a:cubicBezTo>
                  <a:pt x="3612075" y="0"/>
                  <a:pt x="3657600" y="45525"/>
                  <a:pt x="3657600" y="101600"/>
                </a:cubicBezTo>
                <a:lnTo>
                  <a:pt x="3657600" y="914400"/>
                </a:lnTo>
                <a:cubicBezTo>
                  <a:pt x="3657600" y="970475"/>
                  <a:pt x="3612075" y="1016000"/>
                  <a:pt x="3556000" y="1016000"/>
                </a:cubicBezTo>
                <a:lnTo>
                  <a:pt x="101600" y="1016000"/>
                </a:lnTo>
                <a:cubicBezTo>
                  <a:pt x="45525" y="1016000"/>
                  <a:pt x="0" y="970475"/>
                  <a:pt x="0" y="9144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8FA7D0">
              <a:alpha val="20000"/>
            </a:srgbClr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22" name="Text 19"/>
          <p:cNvSpPr/>
          <p:nvPr/>
        </p:nvSpPr>
        <p:spPr>
          <a:xfrm>
            <a:off x="7207250" y="4470400"/>
            <a:ext cx="4380607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30000"/>
              </a:lnSpc>
              <a:buNone/>
            </a:pPr>
            <a:r>
              <a:rPr lang="ru-RU" sz="1600" dirty="0">
                <a:solidFill>
                  <a:srgbClr val="373737"/>
                </a:solidFill>
                <a:ea typeface="MiSans" pitchFamily="34" charset="-122"/>
                <a:cs typeface="MiSans" pitchFamily="34" charset="-120"/>
              </a:rPr>
              <a:t>УВЕДОМЛЕНИЯ</a:t>
            </a:r>
          </a:p>
          <a:p>
            <a:pPr marL="0" indent="0">
              <a:lnSpc>
                <a:spcPct val="130000"/>
              </a:lnSpc>
              <a:buNone/>
            </a:pPr>
            <a:r>
              <a:rPr lang="ru-RU" sz="1600" dirty="0">
                <a:solidFill>
                  <a:srgbClr val="373737"/>
                </a:solidFill>
                <a:ea typeface="MiSans" pitchFamily="34" charset="-122"/>
                <a:cs typeface="MiSans" pitchFamily="34" charset="-120"/>
              </a:rPr>
              <a:t>Система отправляет уведомления о статусе бронирования и оповещает об изменениях</a:t>
            </a:r>
            <a:endParaRPr lang="en-US" sz="16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E635B25-2AE3-EA67-3B21-E66BF07184BF}"/>
              </a:ext>
            </a:extLst>
          </p:cNvPr>
          <p:cNvSpPr txBox="1"/>
          <p:nvPr/>
        </p:nvSpPr>
        <p:spPr>
          <a:xfrm>
            <a:off x="9073653" y="2890389"/>
            <a:ext cx="289351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/>
              <a:t>УПРАВЛЕНИЕ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/>
              <a:t>Время изменений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/>
              <a:t>Отмена бронирования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/>
              <a:t>Просмотр истории</a:t>
            </a:r>
          </a:p>
        </p:txBody>
      </p:sp>
      <p:pic>
        <p:nvPicPr>
          <p:cNvPr id="25" name="Рисунок 24" descr="База данных со сплошной заливкой">
            <a:extLst>
              <a:ext uri="{FF2B5EF4-FFF2-40B4-BE49-F238E27FC236}">
                <a16:creationId xmlns:a16="http://schemas.microsoft.com/office/drawing/2014/main" id="{58F17072-435E-F08C-33AB-2734AB31AC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3650" y="4654232"/>
            <a:ext cx="630208" cy="630208"/>
          </a:xfrm>
          <a:prstGeom prst="rect">
            <a:avLst/>
          </a:prstGeom>
        </p:spPr>
      </p:pic>
      <p:pic>
        <p:nvPicPr>
          <p:cNvPr id="27" name="Рисунок 26" descr="Речь со сплошной заливкой">
            <a:extLst>
              <a:ext uri="{FF2B5EF4-FFF2-40B4-BE49-F238E27FC236}">
                <a16:creationId xmlns:a16="http://schemas.microsoft.com/office/drawing/2014/main" id="{D33756E7-03BA-A4D8-024D-75136E25E05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95454" y="4654232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19:59:49-d2nf6d98bjvh7rlj01e0.jpg"/>
          <p:cNvPicPr>
            <a:picLocks noChangeAspect="1"/>
          </p:cNvPicPr>
          <p:nvPr/>
        </p:nvPicPr>
        <p:blipFill>
          <a:blip r:embed="rId3"/>
          <a:srcRect r="426"/>
          <a:stretch/>
        </p:blipFill>
        <p:spPr>
          <a:xfrm>
            <a:off x="-6350" y="0"/>
            <a:ext cx="12204700" cy="688467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88950" y="254000"/>
            <a:ext cx="5435600" cy="1016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90000"/>
              </a:lnSpc>
              <a:buNone/>
            </a:pPr>
            <a:r>
              <a:rPr lang="en-US" sz="3600" dirty="0">
                <a:solidFill>
                  <a:srgbClr val="5C7CB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Интерфейс и пользовательский опыт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254000" y="1473200"/>
            <a:ext cx="5435600" cy="142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30000"/>
              </a:lnSpc>
              <a:buNone/>
            </a:pPr>
            <a:r>
              <a:rPr lang="en-US" sz="1800" dirty="0">
                <a:solidFill>
                  <a:srgbClr val="3737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При разработке интерфейса основное внимание уделялось простоте, доступности и логичности, чтобы пользователи быстро осваивали функционал.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6610350" y="1339533"/>
            <a:ext cx="203200" cy="203200"/>
          </a:xfrm>
          <a:custGeom>
            <a:avLst/>
            <a:gdLst/>
            <a:ahLst/>
            <a:cxnLst/>
            <a:rect l="l" t="t" r="r" b="b"/>
            <a:pathLst>
              <a:path w="203200" h="203200">
                <a:moveTo>
                  <a:pt x="101600" y="203200"/>
                </a:moveTo>
                <a:cubicBezTo>
                  <a:pt x="157675" y="203200"/>
                  <a:pt x="203200" y="157675"/>
                  <a:pt x="203200" y="101600"/>
                </a:cubicBezTo>
                <a:cubicBezTo>
                  <a:pt x="203200" y="45525"/>
                  <a:pt x="157675" y="0"/>
                  <a:pt x="101600" y="0"/>
                </a:cubicBezTo>
                <a:cubicBezTo>
                  <a:pt x="45525" y="0"/>
                  <a:pt x="0" y="45525"/>
                  <a:pt x="0" y="101600"/>
                </a:cubicBezTo>
                <a:cubicBezTo>
                  <a:pt x="0" y="157675"/>
                  <a:pt x="45525" y="203200"/>
                  <a:pt x="101600" y="203200"/>
                </a:cubicBezTo>
                <a:close/>
                <a:moveTo>
                  <a:pt x="135096" y="84415"/>
                </a:moveTo>
                <a:lnTo>
                  <a:pt x="103346" y="135215"/>
                </a:lnTo>
                <a:cubicBezTo>
                  <a:pt x="101679" y="137874"/>
                  <a:pt x="98822" y="139541"/>
                  <a:pt x="95687" y="139700"/>
                </a:cubicBezTo>
                <a:cubicBezTo>
                  <a:pt x="92551" y="139859"/>
                  <a:pt x="89535" y="138430"/>
                  <a:pt x="87670" y="135890"/>
                </a:cubicBezTo>
                <a:lnTo>
                  <a:pt x="68620" y="110490"/>
                </a:lnTo>
                <a:cubicBezTo>
                  <a:pt x="65445" y="106283"/>
                  <a:pt x="66318" y="100330"/>
                  <a:pt x="70525" y="97155"/>
                </a:cubicBezTo>
                <a:cubicBezTo>
                  <a:pt x="74732" y="93980"/>
                  <a:pt x="80685" y="94853"/>
                  <a:pt x="83860" y="99060"/>
                </a:cubicBezTo>
                <a:lnTo>
                  <a:pt x="94575" y="113348"/>
                </a:lnTo>
                <a:lnTo>
                  <a:pt x="118943" y="74335"/>
                </a:lnTo>
                <a:cubicBezTo>
                  <a:pt x="121722" y="69890"/>
                  <a:pt x="127595" y="68501"/>
                  <a:pt x="132080" y="71318"/>
                </a:cubicBezTo>
                <a:cubicBezTo>
                  <a:pt x="136565" y="74136"/>
                  <a:pt x="137914" y="79970"/>
                  <a:pt x="135096" y="84455"/>
                </a:cubicBezTo>
                <a:close/>
              </a:path>
            </a:pathLst>
          </a:custGeom>
          <a:solidFill>
            <a:srgbClr val="7097E5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6" name="Text 3"/>
          <p:cNvSpPr/>
          <p:nvPr/>
        </p:nvSpPr>
        <p:spPr>
          <a:xfrm>
            <a:off x="7029450" y="1270000"/>
            <a:ext cx="5080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3737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Простота: Понятные кнопки, минимум текста.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6610350" y="1809750"/>
            <a:ext cx="203200" cy="203200"/>
          </a:xfrm>
          <a:custGeom>
            <a:avLst/>
            <a:gdLst/>
            <a:ahLst/>
            <a:cxnLst/>
            <a:rect l="l" t="t" r="r" b="b"/>
            <a:pathLst>
              <a:path w="203200" h="203200">
                <a:moveTo>
                  <a:pt x="101600" y="203200"/>
                </a:moveTo>
                <a:cubicBezTo>
                  <a:pt x="157675" y="203200"/>
                  <a:pt x="203200" y="157675"/>
                  <a:pt x="203200" y="101600"/>
                </a:cubicBezTo>
                <a:cubicBezTo>
                  <a:pt x="203200" y="45525"/>
                  <a:pt x="157675" y="0"/>
                  <a:pt x="101600" y="0"/>
                </a:cubicBezTo>
                <a:cubicBezTo>
                  <a:pt x="45525" y="0"/>
                  <a:pt x="0" y="45525"/>
                  <a:pt x="0" y="101600"/>
                </a:cubicBezTo>
                <a:cubicBezTo>
                  <a:pt x="0" y="157675"/>
                  <a:pt x="45525" y="203200"/>
                  <a:pt x="101600" y="203200"/>
                </a:cubicBezTo>
                <a:close/>
                <a:moveTo>
                  <a:pt x="135096" y="84415"/>
                </a:moveTo>
                <a:lnTo>
                  <a:pt x="103346" y="135215"/>
                </a:lnTo>
                <a:cubicBezTo>
                  <a:pt x="101679" y="137874"/>
                  <a:pt x="98822" y="139541"/>
                  <a:pt x="95687" y="139700"/>
                </a:cubicBezTo>
                <a:cubicBezTo>
                  <a:pt x="92551" y="139859"/>
                  <a:pt x="89535" y="138430"/>
                  <a:pt x="87670" y="135890"/>
                </a:cubicBezTo>
                <a:lnTo>
                  <a:pt x="68620" y="110490"/>
                </a:lnTo>
                <a:cubicBezTo>
                  <a:pt x="65445" y="106283"/>
                  <a:pt x="66318" y="100330"/>
                  <a:pt x="70525" y="97155"/>
                </a:cubicBezTo>
                <a:cubicBezTo>
                  <a:pt x="74732" y="93980"/>
                  <a:pt x="80685" y="94853"/>
                  <a:pt x="83860" y="99060"/>
                </a:cubicBezTo>
                <a:lnTo>
                  <a:pt x="94575" y="113348"/>
                </a:lnTo>
                <a:lnTo>
                  <a:pt x="118943" y="74335"/>
                </a:lnTo>
                <a:cubicBezTo>
                  <a:pt x="121722" y="69890"/>
                  <a:pt x="127595" y="68501"/>
                  <a:pt x="132080" y="71318"/>
                </a:cubicBezTo>
                <a:cubicBezTo>
                  <a:pt x="136565" y="74136"/>
                  <a:pt x="137914" y="79970"/>
                  <a:pt x="135096" y="84455"/>
                </a:cubicBezTo>
                <a:close/>
              </a:path>
            </a:pathLst>
          </a:custGeom>
          <a:solidFill>
            <a:srgbClr val="7097E5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8" name="Text 5"/>
          <p:cNvSpPr/>
          <p:nvPr/>
        </p:nvSpPr>
        <p:spPr>
          <a:xfrm>
            <a:off x="7029450" y="1676400"/>
            <a:ext cx="5080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3737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Доступность: Легко понять без обучения.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6610350" y="2279967"/>
            <a:ext cx="203200" cy="203200"/>
          </a:xfrm>
          <a:custGeom>
            <a:avLst/>
            <a:gdLst/>
            <a:ahLst/>
            <a:cxnLst/>
            <a:rect l="l" t="t" r="r" b="b"/>
            <a:pathLst>
              <a:path w="203200" h="203200">
                <a:moveTo>
                  <a:pt x="101600" y="203200"/>
                </a:moveTo>
                <a:cubicBezTo>
                  <a:pt x="157675" y="203200"/>
                  <a:pt x="203200" y="157675"/>
                  <a:pt x="203200" y="101600"/>
                </a:cubicBezTo>
                <a:cubicBezTo>
                  <a:pt x="203200" y="45525"/>
                  <a:pt x="157675" y="0"/>
                  <a:pt x="101600" y="0"/>
                </a:cubicBezTo>
                <a:cubicBezTo>
                  <a:pt x="45525" y="0"/>
                  <a:pt x="0" y="45525"/>
                  <a:pt x="0" y="101600"/>
                </a:cubicBezTo>
                <a:cubicBezTo>
                  <a:pt x="0" y="157675"/>
                  <a:pt x="45525" y="203200"/>
                  <a:pt x="101600" y="203200"/>
                </a:cubicBezTo>
                <a:close/>
                <a:moveTo>
                  <a:pt x="135096" y="84415"/>
                </a:moveTo>
                <a:lnTo>
                  <a:pt x="103346" y="135215"/>
                </a:lnTo>
                <a:cubicBezTo>
                  <a:pt x="101679" y="137874"/>
                  <a:pt x="98822" y="139541"/>
                  <a:pt x="95687" y="139700"/>
                </a:cubicBezTo>
                <a:cubicBezTo>
                  <a:pt x="92551" y="139859"/>
                  <a:pt x="89535" y="138430"/>
                  <a:pt x="87670" y="135890"/>
                </a:cubicBezTo>
                <a:lnTo>
                  <a:pt x="68620" y="110490"/>
                </a:lnTo>
                <a:cubicBezTo>
                  <a:pt x="65445" y="106283"/>
                  <a:pt x="66318" y="100330"/>
                  <a:pt x="70525" y="97155"/>
                </a:cubicBezTo>
                <a:cubicBezTo>
                  <a:pt x="74732" y="93980"/>
                  <a:pt x="80685" y="94853"/>
                  <a:pt x="83860" y="99060"/>
                </a:cubicBezTo>
                <a:lnTo>
                  <a:pt x="94575" y="113348"/>
                </a:lnTo>
                <a:lnTo>
                  <a:pt x="118943" y="74335"/>
                </a:lnTo>
                <a:cubicBezTo>
                  <a:pt x="121722" y="69890"/>
                  <a:pt x="127595" y="68501"/>
                  <a:pt x="132080" y="71318"/>
                </a:cubicBezTo>
                <a:cubicBezTo>
                  <a:pt x="136565" y="74136"/>
                  <a:pt x="137914" y="79970"/>
                  <a:pt x="135096" y="84455"/>
                </a:cubicBezTo>
                <a:close/>
              </a:path>
            </a:pathLst>
          </a:custGeom>
          <a:solidFill>
            <a:srgbClr val="7097E5"/>
          </a:solidFill>
          <a:ln/>
        </p:spPr>
        <p:txBody>
          <a:bodyPr/>
          <a:lstStyle/>
          <a:p>
            <a:endParaRPr lang="ru-RU" dirty="0"/>
          </a:p>
        </p:txBody>
      </p:sp>
      <p:sp>
        <p:nvSpPr>
          <p:cNvPr id="10" name="Text 7"/>
          <p:cNvSpPr/>
          <p:nvPr/>
        </p:nvSpPr>
        <p:spPr>
          <a:xfrm>
            <a:off x="7029450" y="2184400"/>
            <a:ext cx="50800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3737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Визуализация: Современный и привлекательный дизайн.</a:t>
            </a:r>
            <a:endParaRPr lang="en-US" sz="1600" dirty="0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99B5CDD1-5D77-DC5A-B61A-3CD60C6739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1202" y="3391333"/>
            <a:ext cx="7306695" cy="2896004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212</TotalTime>
  <Words>540</Words>
  <Application>Microsoft Office PowerPoint</Application>
  <PresentationFormat>Широкоэкранный</PresentationFormat>
  <Paragraphs>125</Paragraphs>
  <Slides>14</Slides>
  <Notes>14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20" baseType="lpstr">
      <vt:lpstr>Noto Sans SC</vt:lpstr>
      <vt:lpstr>Times New Roman</vt:lpstr>
      <vt:lpstr>MiSans</vt:lpstr>
      <vt:lpstr>Calibri</vt:lpstr>
      <vt:lpstr>Arial</vt:lpstr>
      <vt:lpstr>Custom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Moonshot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Бот для бронирования лектория</dc:title>
  <dc:subject>Бот для бронирования лектория</dc:subject>
  <dc:creator>Kimi</dc:creator>
  <cp:lastModifiedBy>User</cp:lastModifiedBy>
  <cp:revision>16</cp:revision>
  <dcterms:created xsi:type="dcterms:W3CDTF">2025-10-23T20:38:13Z</dcterms:created>
  <dcterms:modified xsi:type="dcterms:W3CDTF">2025-11-21T15:15:43Z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IGC">
    <vt:lpwstr>{"Label":"Бот для бронирования лектория","ContentProducer":"001191110108MACG2KBH8F10000","ProduceID":"d3t88264t3opsgk8vbfg","ReservedCode1":"","ContentPropagator":"001191110108MACG2KBH8F20000","PropagateID":"d3t88264t3opsgk8vbfg","ReservedCode2":""}</vt:lpwstr>
  </property>
</Properties>
</file>